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57" r:id="rId4"/>
    <p:sldId id="258" r:id="rId5"/>
    <p:sldId id="259" r:id="rId6"/>
    <p:sldId id="260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4C0406"/>
    <a:srgbClr val="790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32" autoAdjust="0"/>
  </p:normalViewPr>
  <p:slideViewPr>
    <p:cSldViewPr snapToGrid="0" snapToObjects="1">
      <p:cViewPr>
        <p:scale>
          <a:sx n="66" d="100"/>
          <a:sy n="66" d="100"/>
        </p:scale>
        <p:origin x="792" y="11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87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6,600+ Guitar Shop Stock Photos, Pictures &amp; Royalty-Free Images - iStock |  Old guitar shop, Guitar shop window, Guitar shop wall">
            <a:extLst>
              <a:ext uri="{FF2B5EF4-FFF2-40B4-BE49-F238E27FC236}">
                <a16:creationId xmlns:a16="http://schemas.microsoft.com/office/drawing/2014/main" id="{F4617A2A-AE3B-4122-97E9-D19130A65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4630399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0"/>
          <p:cNvSpPr/>
          <p:nvPr/>
        </p:nvSpPr>
        <p:spPr>
          <a:xfrm>
            <a:off x="-1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ru-BY" dirty="0"/>
          </a:p>
        </p:txBody>
      </p:sp>
      <p:sp>
        <p:nvSpPr>
          <p:cNvPr id="5" name="Text 1"/>
          <p:cNvSpPr/>
          <p:nvPr/>
        </p:nvSpPr>
        <p:spPr>
          <a:xfrm>
            <a:off x="10555143" y="7134939"/>
            <a:ext cx="3635419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ru-RU" sz="2400" b="1" dirty="0" err="1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</a:rPr>
              <a:t>Пшенко</a:t>
            </a:r>
            <a:r>
              <a:rPr lang="ru-RU" sz="2400" b="1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</a:rPr>
              <a:t> Артем, ФИТ 3-4</a:t>
            </a:r>
            <a:endParaRPr lang="en-US" sz="2400" b="1" dirty="0"/>
          </a:p>
        </p:txBody>
      </p:sp>
      <p:sp>
        <p:nvSpPr>
          <p:cNvPr id="6" name="Text 2"/>
          <p:cNvSpPr/>
          <p:nvPr/>
        </p:nvSpPr>
        <p:spPr>
          <a:xfrm>
            <a:off x="6238319" y="3975516"/>
            <a:ext cx="7477601" cy="19507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Мы – </a:t>
            </a:r>
            <a:r>
              <a:rPr lang="ru-RU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компания по продаже </a:t>
            </a:r>
            <a:r>
              <a:rPr lang="en-US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профессиональных музыкальных инструментов</a:t>
            </a:r>
            <a:r>
              <a:rPr lang="ru-RU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На рынке с </a:t>
            </a:r>
            <a:r>
              <a:rPr lang="ru-RU" sz="24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2001</a:t>
            </a:r>
            <a:r>
              <a:rPr lang="ru-RU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года</a:t>
            </a:r>
            <a:r>
              <a:rPr lang="en-US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r>
              <a:rPr lang="ru-RU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Отличаемся высоким качеством продукции и широким ассортиментом товаров.</a:t>
            </a:r>
            <a:r>
              <a:rPr lang="ru-RU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Компания насчитывает более </a:t>
            </a:r>
            <a:r>
              <a:rPr lang="ru-RU" sz="24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20 </a:t>
            </a:r>
            <a:r>
              <a:rPr lang="ru-RU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магазинов по всей стране.</a:t>
            </a:r>
            <a:endParaRPr lang="en-US" sz="2400" dirty="0"/>
          </a:p>
        </p:txBody>
      </p:sp>
      <p:pic>
        <p:nvPicPr>
          <p:cNvPr id="5122" name="Picture 2" descr="A logo for a music shop with the name 'Music Box' in a stylish font and a musical note as the symbol, without background">
            <a:extLst>
              <a:ext uri="{FF2B5EF4-FFF2-40B4-BE49-F238E27FC236}">
                <a16:creationId xmlns:a16="http://schemas.microsoft.com/office/drawing/2014/main" id="{E0118441-4C7A-44B5-BCF4-E326CCE11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98" y="1758770"/>
            <a:ext cx="4433492" cy="443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1">
            <a:extLst>
              <a:ext uri="{FF2B5EF4-FFF2-40B4-BE49-F238E27FC236}">
                <a16:creationId xmlns:a16="http://schemas.microsoft.com/office/drawing/2014/main" id="{BF792282-8262-4FB1-8F5C-F0EBC6ED87E1}"/>
              </a:ext>
            </a:extLst>
          </p:cNvPr>
          <p:cNvSpPr/>
          <p:nvPr/>
        </p:nvSpPr>
        <p:spPr>
          <a:xfrm>
            <a:off x="6238318" y="3176575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8000" b="1" dirty="0" err="1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</a:rPr>
              <a:t>MusicBox</a:t>
            </a:r>
            <a:endParaRPr lang="en-US" sz="8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4D23890-FE97-4ED9-8DCB-4BDFD35BE256}"/>
              </a:ext>
            </a:extLst>
          </p:cNvPr>
          <p:cNvGrpSpPr/>
          <p:nvPr/>
        </p:nvGrpSpPr>
        <p:grpSpPr>
          <a:xfrm>
            <a:off x="2624375" y="1057201"/>
            <a:ext cx="10809312" cy="5783491"/>
            <a:chOff x="2624376" y="1330732"/>
            <a:chExt cx="10809312" cy="5783491"/>
          </a:xfrm>
        </p:grpSpPr>
        <p:sp>
          <p:nvSpPr>
            <p:cNvPr id="4" name="Text 1"/>
            <p:cNvSpPr/>
            <p:nvPr/>
          </p:nvSpPr>
          <p:spPr>
            <a:xfrm>
              <a:off x="3295708" y="1330732"/>
              <a:ext cx="10137980" cy="1388745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5468"/>
                </a:lnSpc>
                <a:buNone/>
              </a:pPr>
              <a:r>
                <a:rPr lang="ru-RU" sz="6000" b="1" dirty="0">
                  <a:solidFill>
                    <a:srgbClr val="FFFFFF"/>
                  </a:solidFill>
                </a:rPr>
                <a:t>Информация о </a:t>
              </a:r>
              <a:r>
                <a:rPr lang="en-US" sz="6000" b="1" dirty="0" err="1">
                  <a:solidFill>
                    <a:srgbClr val="FFFFFF"/>
                  </a:solidFill>
                </a:rPr>
                <a:t>MusicBox</a:t>
              </a:r>
              <a:endParaRPr lang="en-US" sz="600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2624376" y="3059549"/>
              <a:ext cx="4524137" cy="66651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5249"/>
                </a:lnSpc>
                <a:buNone/>
              </a:pPr>
              <a:r>
                <a:rPr lang="en-US" sz="6000" b="1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24/7</a:t>
              </a:r>
              <a:endParaRPr lang="en-US" sz="60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2624376" y="4003715"/>
              <a:ext cx="4524137" cy="69437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ctr">
                <a:lnSpc>
                  <a:spcPts val="2734"/>
                </a:lnSpc>
                <a:buNone/>
              </a:pPr>
              <a:r>
                <a:rPr lang="en-US" sz="2800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Круглосуточное обслуживание</a:t>
              </a:r>
              <a:endParaRPr lang="en-US" sz="28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8045850" y="3059549"/>
              <a:ext cx="4524256" cy="66651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5249"/>
                </a:lnSpc>
                <a:buNone/>
              </a:pPr>
              <a:r>
                <a:rPr lang="en-US" sz="6000" b="1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98%</a:t>
              </a:r>
              <a:endParaRPr lang="en-US" sz="60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7481767" y="4003715"/>
              <a:ext cx="5088339" cy="69437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ctr">
                <a:lnSpc>
                  <a:spcPts val="2734"/>
                </a:lnSpc>
                <a:buNone/>
              </a:pPr>
              <a:r>
                <a:rPr lang="en-US" sz="2800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Уровень удовлетворенности клиентов</a:t>
              </a:r>
              <a:endParaRPr lang="en-US" sz="28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2624376" y="5475684"/>
              <a:ext cx="4524137" cy="66651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5249"/>
                </a:lnSpc>
                <a:buNone/>
              </a:pPr>
              <a:r>
                <a:rPr lang="en-US" sz="6000" b="1" dirty="0">
                  <a:solidFill>
                    <a:srgbClr val="E5E0DF"/>
                  </a:solidFill>
                </a:rPr>
                <a:t>&gt;</a:t>
              </a:r>
              <a:r>
                <a:rPr lang="ru-RU" sz="6000" b="1" dirty="0">
                  <a:solidFill>
                    <a:srgbClr val="E5E0DF"/>
                  </a:solidFill>
                </a:rPr>
                <a:t>10</a:t>
              </a:r>
              <a:r>
                <a:rPr lang="en-US" sz="6000" b="1" dirty="0">
                  <a:solidFill>
                    <a:srgbClr val="E5E0DF"/>
                  </a:solidFill>
                </a:rPr>
                <a:t> </a:t>
              </a:r>
              <a:r>
                <a:rPr lang="ru-RU" sz="6000" b="1" dirty="0">
                  <a:solidFill>
                    <a:srgbClr val="E5E0DF"/>
                  </a:solidFill>
                </a:rPr>
                <a:t>тыс.</a:t>
              </a:r>
              <a:endParaRPr lang="en-US" sz="60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2624376" y="6419850"/>
              <a:ext cx="4690825" cy="69437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ctr">
                <a:lnSpc>
                  <a:spcPts val="2734"/>
                </a:lnSpc>
                <a:buNone/>
              </a:pPr>
              <a:r>
                <a:rPr lang="ru-RU" sz="2800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П</a:t>
              </a:r>
              <a:r>
                <a:rPr lang="en-US" sz="2800" dirty="0" err="1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роданных</a:t>
              </a:r>
              <a:r>
                <a:rPr lang="en-US" sz="2800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инструментов</a:t>
              </a:r>
              <a:r>
                <a:rPr lang="ru-RU" sz="2800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за 2023 год </a:t>
              </a:r>
              <a:endParaRPr lang="en-US" sz="28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8045850" y="5475684"/>
              <a:ext cx="4524256" cy="66651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5249"/>
                </a:lnSpc>
                <a:buNone/>
              </a:pPr>
              <a:r>
                <a:rPr lang="ru-RU" sz="6000" b="1" dirty="0">
                  <a:solidFill>
                    <a:srgbClr val="E5E0DF"/>
                  </a:solidFill>
                </a:rPr>
                <a:t>20 лет</a:t>
              </a:r>
              <a:endParaRPr lang="en-US" sz="600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8723494" y="6419850"/>
              <a:ext cx="3168968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734"/>
                </a:lnSpc>
                <a:buNone/>
              </a:pPr>
              <a:r>
                <a:rPr lang="ru-RU" sz="2800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Существуем</a:t>
              </a:r>
              <a:r>
                <a:rPr lang="ru-RU" sz="3200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на рынке</a:t>
              </a:r>
              <a:endParaRPr lang="en-US" sz="3200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 0" descr="preencoded.png">
            <a:extLst>
              <a:ext uri="{FF2B5EF4-FFF2-40B4-BE49-F238E27FC236}">
                <a16:creationId xmlns:a16="http://schemas.microsoft.com/office/drawing/2014/main" id="{72066B9D-B596-4E57-9F98-CB400E63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4695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7357"/>
            <a:ext cx="14630400" cy="8246957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ru-BY" dirty="0"/>
          </a:p>
        </p:txBody>
      </p:sp>
      <p:grpSp>
        <p:nvGrpSpPr>
          <p:cNvPr id="189" name="Группа 188">
            <a:extLst>
              <a:ext uri="{FF2B5EF4-FFF2-40B4-BE49-F238E27FC236}">
                <a16:creationId xmlns:a16="http://schemas.microsoft.com/office/drawing/2014/main" id="{4C57CDF6-68DC-4E26-8888-110ABF6BEFB3}"/>
              </a:ext>
            </a:extLst>
          </p:cNvPr>
          <p:cNvGrpSpPr/>
          <p:nvPr/>
        </p:nvGrpSpPr>
        <p:grpSpPr>
          <a:xfrm>
            <a:off x="4638577" y="1652664"/>
            <a:ext cx="9196935" cy="4661364"/>
            <a:chOff x="4962669" y="1643985"/>
            <a:chExt cx="9196935" cy="4661364"/>
          </a:xfrm>
        </p:grpSpPr>
        <p:sp>
          <p:nvSpPr>
            <p:cNvPr id="100" name="Text 1">
              <a:extLst>
                <a:ext uri="{FF2B5EF4-FFF2-40B4-BE49-F238E27FC236}">
                  <a16:creationId xmlns:a16="http://schemas.microsoft.com/office/drawing/2014/main" id="{A2FCB6E8-644C-4319-A03E-C974C523312F}"/>
                </a:ext>
              </a:extLst>
            </p:cNvPr>
            <p:cNvSpPr/>
            <p:nvPr/>
          </p:nvSpPr>
          <p:spPr>
            <a:xfrm>
              <a:off x="4962669" y="1643985"/>
              <a:ext cx="5554980" cy="69437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5468"/>
                </a:lnSpc>
                <a:buNone/>
              </a:pPr>
              <a:r>
                <a:rPr lang="ru-RU" sz="5400" b="1" dirty="0">
                  <a:solidFill>
                    <a:srgbClr val="FFFFF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Почему именно мы?</a:t>
              </a:r>
              <a:endParaRPr lang="en-US" sz="5400" dirty="0"/>
            </a:p>
          </p:txBody>
        </p:sp>
        <p:grpSp>
          <p:nvGrpSpPr>
            <p:cNvPr id="182" name="Группа 181">
              <a:extLst>
                <a:ext uri="{FF2B5EF4-FFF2-40B4-BE49-F238E27FC236}">
                  <a16:creationId xmlns:a16="http://schemas.microsoft.com/office/drawing/2014/main" id="{03994EC6-94A4-48C9-A2C2-7EBDA147C790}"/>
                </a:ext>
              </a:extLst>
            </p:cNvPr>
            <p:cNvGrpSpPr/>
            <p:nvPr/>
          </p:nvGrpSpPr>
          <p:grpSpPr>
            <a:xfrm>
              <a:off x="5048428" y="2685545"/>
              <a:ext cx="9111176" cy="3619804"/>
              <a:chOff x="5173117" y="2591886"/>
              <a:chExt cx="9111176" cy="3619804"/>
            </a:xfrm>
          </p:grpSpPr>
          <p:grpSp>
            <p:nvGrpSpPr>
              <p:cNvPr id="165" name="Группа 164">
                <a:extLst>
                  <a:ext uri="{FF2B5EF4-FFF2-40B4-BE49-F238E27FC236}">
                    <a16:creationId xmlns:a16="http://schemas.microsoft.com/office/drawing/2014/main" id="{04D2D43F-ED39-4DBC-8903-F463B9AD1901}"/>
                  </a:ext>
                </a:extLst>
              </p:cNvPr>
              <p:cNvGrpSpPr/>
              <p:nvPr/>
            </p:nvGrpSpPr>
            <p:grpSpPr>
              <a:xfrm>
                <a:off x="9850076" y="2591886"/>
                <a:ext cx="4434217" cy="1903561"/>
                <a:chOff x="1016416" y="5774661"/>
                <a:chExt cx="5870154" cy="1806758"/>
              </a:xfrm>
            </p:grpSpPr>
            <p:grpSp>
              <p:nvGrpSpPr>
                <p:cNvPr id="139" name="Группа 138">
                  <a:extLst>
                    <a:ext uri="{FF2B5EF4-FFF2-40B4-BE49-F238E27FC236}">
                      <a16:creationId xmlns:a16="http://schemas.microsoft.com/office/drawing/2014/main" id="{B2F9FD82-3965-4527-BC50-5526CECC4E3C}"/>
                    </a:ext>
                  </a:extLst>
                </p:cNvPr>
                <p:cNvGrpSpPr/>
                <p:nvPr/>
              </p:nvGrpSpPr>
              <p:grpSpPr>
                <a:xfrm>
                  <a:off x="1016416" y="5774661"/>
                  <a:ext cx="5870154" cy="1806758"/>
                  <a:chOff x="-574213" y="4960755"/>
                  <a:chExt cx="6225689" cy="1671494"/>
                </a:xfrm>
              </p:grpSpPr>
              <p:sp>
                <p:nvSpPr>
                  <p:cNvPr id="140" name="Shape 8">
                    <a:extLst>
                      <a:ext uri="{FF2B5EF4-FFF2-40B4-BE49-F238E27FC236}">
                        <a16:creationId xmlns:a16="http://schemas.microsoft.com/office/drawing/2014/main" id="{598F91CB-BAA4-49E3-B9A3-ED44F4665726}"/>
                      </a:ext>
                    </a:extLst>
                  </p:cNvPr>
                  <p:cNvSpPr/>
                  <p:nvPr/>
                </p:nvSpPr>
                <p:spPr>
                  <a:xfrm>
                    <a:off x="-574213" y="4960755"/>
                    <a:ext cx="6050624" cy="1671494"/>
                  </a:xfrm>
                  <a:prstGeom prst="roundRect">
                    <a:avLst>
                      <a:gd name="adj" fmla="val 7719"/>
                    </a:avLst>
                  </a:prstGeom>
                  <a:solidFill>
                    <a:schemeClr val="tx1"/>
                  </a:solidFill>
                  <a:ln w="7620">
                    <a:solidFill>
                      <a:schemeClr val="bg1">
                        <a:lumMod val="65000"/>
                      </a:schemeClr>
                    </a:solidFill>
                    <a:prstDash val="solid"/>
                  </a:ln>
                </p:spPr>
              </p:sp>
              <p:sp>
                <p:nvSpPr>
                  <p:cNvPr id="141" name="Text 9">
                    <a:extLst>
                      <a:ext uri="{FF2B5EF4-FFF2-40B4-BE49-F238E27FC236}">
                        <a16:creationId xmlns:a16="http://schemas.microsoft.com/office/drawing/2014/main" id="{409E1E48-E810-4E0C-9E45-46175E359C67}"/>
                      </a:ext>
                    </a:extLst>
                  </p:cNvPr>
                  <p:cNvSpPr/>
                  <p:nvPr/>
                </p:nvSpPr>
                <p:spPr>
                  <a:xfrm>
                    <a:off x="1100492" y="5190545"/>
                    <a:ext cx="2777490" cy="347186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rtlCol="0" anchor="t"/>
                  <a:lstStyle/>
                  <a:p>
                    <a:pPr marL="0" indent="0">
                      <a:lnSpc>
                        <a:spcPts val="2734"/>
                      </a:lnSpc>
                      <a:buNone/>
                    </a:pPr>
                    <a:r>
                      <a:rPr lang="ru-RU" sz="2800" b="1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Репутация</a:t>
                    </a:r>
                    <a:endParaRPr lang="en-US" sz="2800" dirty="0"/>
                  </a:p>
                </p:txBody>
              </p:sp>
              <p:sp>
                <p:nvSpPr>
                  <p:cNvPr id="142" name="Text 10">
                    <a:extLst>
                      <a:ext uri="{FF2B5EF4-FFF2-40B4-BE49-F238E27FC236}">
                        <a16:creationId xmlns:a16="http://schemas.microsoft.com/office/drawing/2014/main" id="{C1A46385-12F2-48BA-9377-E4627092F84D}"/>
                      </a:ext>
                    </a:extLst>
                  </p:cNvPr>
                  <p:cNvSpPr/>
                  <p:nvPr/>
                </p:nvSpPr>
                <p:spPr>
                  <a:xfrm>
                    <a:off x="1100490" y="5537732"/>
                    <a:ext cx="4550986" cy="746514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rtlCol="0" anchor="t"/>
                  <a:lstStyle/>
                  <a:p>
                    <a:pPr marL="0" indent="0">
                      <a:lnSpc>
                        <a:spcPts val="2500"/>
                      </a:lnSpc>
                      <a:buNone/>
                    </a:pPr>
                    <a:r>
                      <a:rPr lang="ru-RU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Все наши инструменты </a:t>
                    </a:r>
                  </a:p>
                  <a:p>
                    <a:pPr marL="0" indent="0">
                      <a:lnSpc>
                        <a:spcPts val="2500"/>
                      </a:lnSpc>
                      <a:buNone/>
                    </a:pPr>
                    <a:r>
                      <a:rPr lang="ru-RU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проходят строгий контроль </a:t>
                    </a:r>
                  </a:p>
                  <a:p>
                    <a:pPr marL="0" indent="0">
                      <a:lnSpc>
                        <a:spcPts val="2500"/>
                      </a:lnSpc>
                      <a:buNone/>
                    </a:pPr>
                    <a:r>
                      <a:rPr lang="ru-RU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качества</a:t>
                    </a:r>
                    <a:endParaRPr lang="en-US" dirty="0"/>
                  </a:p>
                </p:txBody>
              </p:sp>
            </p:grpSp>
            <p:pic>
              <p:nvPicPr>
                <p:cNvPr id="153" name="Рисунок 152">
                  <a:extLst>
                    <a:ext uri="{FF2B5EF4-FFF2-40B4-BE49-F238E27FC236}">
                      <a16:creationId xmlns:a16="http://schemas.microsoft.com/office/drawing/2014/main" id="{24B3357B-5471-4563-B2E6-F7C848706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384" y="6123897"/>
                  <a:ext cx="1192052" cy="1081359"/>
                </a:xfrm>
                <a:prstGeom prst="rect">
                  <a:avLst/>
                </a:prstGeom>
              </p:spPr>
            </p:pic>
          </p:grpSp>
          <p:grpSp>
            <p:nvGrpSpPr>
              <p:cNvPr id="167" name="Группа 166">
                <a:extLst>
                  <a:ext uri="{FF2B5EF4-FFF2-40B4-BE49-F238E27FC236}">
                    <a16:creationId xmlns:a16="http://schemas.microsoft.com/office/drawing/2014/main" id="{7931CDB4-7D1F-450F-AA53-6C608CB7A982}"/>
                  </a:ext>
                </a:extLst>
              </p:cNvPr>
              <p:cNvGrpSpPr/>
              <p:nvPr/>
            </p:nvGrpSpPr>
            <p:grpSpPr>
              <a:xfrm>
                <a:off x="5173117" y="2603217"/>
                <a:ext cx="4493418" cy="1898471"/>
                <a:chOff x="9212392" y="4801292"/>
                <a:chExt cx="4791137" cy="1476477"/>
              </a:xfrm>
            </p:grpSpPr>
            <p:grpSp>
              <p:nvGrpSpPr>
                <p:cNvPr id="102" name="Группа 101">
                  <a:extLst>
                    <a:ext uri="{FF2B5EF4-FFF2-40B4-BE49-F238E27FC236}">
                      <a16:creationId xmlns:a16="http://schemas.microsoft.com/office/drawing/2014/main" id="{8F2ACB3D-F28F-4184-8BC1-BE7B8FD401F1}"/>
                    </a:ext>
                  </a:extLst>
                </p:cNvPr>
                <p:cNvGrpSpPr/>
                <p:nvPr/>
              </p:nvGrpSpPr>
              <p:grpSpPr>
                <a:xfrm>
                  <a:off x="9212392" y="4801292"/>
                  <a:ext cx="4791137" cy="1476477"/>
                  <a:chOff x="5597485" y="2574177"/>
                  <a:chExt cx="4542115" cy="2215530"/>
                </a:xfrm>
                <a:solidFill>
                  <a:srgbClr val="000000"/>
                </a:solidFill>
              </p:grpSpPr>
              <p:sp>
                <p:nvSpPr>
                  <p:cNvPr id="107" name="Shape 5">
                    <a:extLst>
                      <a:ext uri="{FF2B5EF4-FFF2-40B4-BE49-F238E27FC236}">
                        <a16:creationId xmlns:a16="http://schemas.microsoft.com/office/drawing/2014/main" id="{2126C3FA-3767-41D7-B011-C634FA91772E}"/>
                      </a:ext>
                    </a:extLst>
                  </p:cNvPr>
                  <p:cNvSpPr/>
                  <p:nvPr/>
                </p:nvSpPr>
                <p:spPr>
                  <a:xfrm>
                    <a:off x="5597485" y="2574177"/>
                    <a:ext cx="4542115" cy="2215530"/>
                  </a:xfrm>
                  <a:prstGeom prst="roundRect">
                    <a:avLst>
                      <a:gd name="adj" fmla="val 3691"/>
                    </a:avLst>
                  </a:prstGeom>
                  <a:grpFill/>
                  <a:ln w="7620">
                    <a:solidFill>
                      <a:schemeClr val="bg1">
                        <a:lumMod val="65000"/>
                      </a:schemeClr>
                    </a:solidFill>
                    <a:prstDash val="solid"/>
                  </a:ln>
                </p:spPr>
              </p:sp>
              <p:sp>
                <p:nvSpPr>
                  <p:cNvPr id="108" name="Text 6">
                    <a:extLst>
                      <a:ext uri="{FF2B5EF4-FFF2-40B4-BE49-F238E27FC236}">
                        <a16:creationId xmlns:a16="http://schemas.microsoft.com/office/drawing/2014/main" id="{5F193DDF-BE0B-41C1-8F3E-357BC7FB96F3}"/>
                      </a:ext>
                    </a:extLst>
                  </p:cNvPr>
                  <p:cNvSpPr/>
                  <p:nvPr/>
                </p:nvSpPr>
                <p:spPr>
                  <a:xfrm>
                    <a:off x="6911111" y="2837339"/>
                    <a:ext cx="1813564" cy="694373"/>
                  </a:xfrm>
                  <a:prstGeom prst="rect">
                    <a:avLst/>
                  </a:prstGeom>
                  <a:grpFill/>
                  <a:ln/>
                </p:spPr>
                <p:txBody>
                  <a:bodyPr wrap="square" rtlCol="0" anchor="t"/>
                  <a:lstStyle/>
                  <a:p>
                    <a:pPr marL="0" indent="0">
                      <a:lnSpc>
                        <a:spcPts val="2734"/>
                      </a:lnSpc>
                      <a:buNone/>
                    </a:pPr>
                    <a:r>
                      <a:rPr lang="ru-RU" sz="2800" b="1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Качество</a:t>
                    </a:r>
                    <a:endParaRPr lang="en-US" sz="2800" dirty="0"/>
                  </a:p>
                </p:txBody>
              </p:sp>
              <p:sp>
                <p:nvSpPr>
                  <p:cNvPr id="109" name="Text 7">
                    <a:extLst>
                      <a:ext uri="{FF2B5EF4-FFF2-40B4-BE49-F238E27FC236}">
                        <a16:creationId xmlns:a16="http://schemas.microsoft.com/office/drawing/2014/main" id="{E9FC3103-D159-4D81-BF4F-23225BEAA52A}"/>
                      </a:ext>
                    </a:extLst>
                  </p:cNvPr>
                  <p:cNvSpPr/>
                  <p:nvPr/>
                </p:nvSpPr>
                <p:spPr>
                  <a:xfrm>
                    <a:off x="6930553" y="3331575"/>
                    <a:ext cx="3209046" cy="1066206"/>
                  </a:xfrm>
                  <a:prstGeom prst="rect">
                    <a:avLst/>
                  </a:prstGeom>
                  <a:grpFill/>
                  <a:ln/>
                </p:spPr>
                <p:txBody>
                  <a:bodyPr wrap="square" rtlCol="0" anchor="t"/>
                  <a:lstStyle/>
                  <a:p>
                    <a:pPr marL="0" indent="0">
                      <a:lnSpc>
                        <a:spcPts val="2500"/>
                      </a:lnSpc>
                      <a:buNone/>
                    </a:pPr>
                    <a:r>
                      <a:rPr lang="ru-RU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Мы ценим доверие наших клиентов и гарантируем превосходный сервис</a:t>
                    </a:r>
                    <a:endParaRPr lang="en-US" dirty="0"/>
                  </a:p>
                </p:txBody>
              </p:sp>
            </p:grpSp>
            <p:pic>
              <p:nvPicPr>
                <p:cNvPr id="157" name="Рисунок 156">
                  <a:extLst>
                    <a:ext uri="{FF2B5EF4-FFF2-40B4-BE49-F238E27FC236}">
                      <a16:creationId xmlns:a16="http://schemas.microsoft.com/office/drawing/2014/main" id="{F9A4D893-2DD5-465D-849F-7956789BB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13929" y="5154608"/>
                  <a:ext cx="1142560" cy="756179"/>
                </a:xfrm>
                <a:prstGeom prst="rect">
                  <a:avLst/>
                </a:prstGeom>
                <a:solidFill>
                  <a:srgbClr val="000000"/>
                </a:solidFill>
              </p:spPr>
            </p:pic>
          </p:grpSp>
          <p:grpSp>
            <p:nvGrpSpPr>
              <p:cNvPr id="179" name="Группа 178">
                <a:extLst>
                  <a:ext uri="{FF2B5EF4-FFF2-40B4-BE49-F238E27FC236}">
                    <a16:creationId xmlns:a16="http://schemas.microsoft.com/office/drawing/2014/main" id="{090CAB1D-2A69-40F3-ACFD-795DEA4DCF7B}"/>
                  </a:ext>
                </a:extLst>
              </p:cNvPr>
              <p:cNvGrpSpPr/>
              <p:nvPr/>
            </p:nvGrpSpPr>
            <p:grpSpPr>
              <a:xfrm>
                <a:off x="5173117" y="4684183"/>
                <a:ext cx="8991960" cy="1527507"/>
                <a:chOff x="4034318" y="4405580"/>
                <a:chExt cx="9975666" cy="1527507"/>
              </a:xfrm>
            </p:grpSpPr>
            <p:sp>
              <p:nvSpPr>
                <p:cNvPr id="175" name="Shape 2">
                  <a:extLst>
                    <a:ext uri="{FF2B5EF4-FFF2-40B4-BE49-F238E27FC236}">
                      <a16:creationId xmlns:a16="http://schemas.microsoft.com/office/drawing/2014/main" id="{990FD541-9462-4F45-AD81-535B5B3AAF4C}"/>
                    </a:ext>
                  </a:extLst>
                </p:cNvPr>
                <p:cNvSpPr/>
                <p:nvPr/>
              </p:nvSpPr>
              <p:spPr>
                <a:xfrm>
                  <a:off x="4034318" y="4405580"/>
                  <a:ext cx="9975666" cy="1527507"/>
                </a:xfrm>
                <a:prstGeom prst="roundRect">
                  <a:avLst>
                    <a:gd name="adj" fmla="val 3691"/>
                  </a:avLst>
                </a:prstGeom>
                <a:solidFill>
                  <a:srgbClr val="000000"/>
                </a:solidFill>
                <a:ln w="7620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/>
                <a:lstStyle/>
                <a:p>
                  <a:endParaRPr lang="ru-BY" dirty="0">
                    <a:solidFill>
                      <a:srgbClr val="790709"/>
                    </a:solidFill>
                  </a:endParaRPr>
                </a:p>
              </p:txBody>
            </p:sp>
            <p:sp>
              <p:nvSpPr>
                <p:cNvPr id="176" name="Text 3">
                  <a:extLst>
                    <a:ext uri="{FF2B5EF4-FFF2-40B4-BE49-F238E27FC236}">
                      <a16:creationId xmlns:a16="http://schemas.microsoft.com/office/drawing/2014/main" id="{3C8DC09A-AB32-4A8F-9CBC-16B8F6694956}"/>
                    </a:ext>
                  </a:extLst>
                </p:cNvPr>
                <p:cNvSpPr/>
                <p:nvPr/>
              </p:nvSpPr>
              <p:spPr>
                <a:xfrm>
                  <a:off x="5500439" y="4621165"/>
                  <a:ext cx="6730875" cy="551155"/>
                </a:xfrm>
                <a:prstGeom prst="rect">
                  <a:avLst/>
                </a:prstGeom>
                <a:noFill/>
                <a:ln/>
              </p:spPr>
              <p:txBody>
                <a:bodyPr wrap="square" rtlCol="0" anchor="t"/>
                <a:lstStyle/>
                <a:p>
                  <a:pPr marL="0" indent="0">
                    <a:lnSpc>
                      <a:spcPts val="2734"/>
                    </a:lnSpc>
                    <a:buNone/>
                  </a:pPr>
                  <a:r>
                    <a:rPr lang="ru-RU" sz="3200" b="1" dirty="0">
                      <a:solidFill>
                        <a:srgbClr val="E5E0DF"/>
                      </a:solidFill>
                    </a:rPr>
                    <a:t>Профессионализм</a:t>
                  </a:r>
                  <a:endParaRPr lang="en-US" sz="3200" dirty="0">
                    <a:latin typeface="Barlow" panose="00000500000000000000" pitchFamily="2" charset="0"/>
                  </a:endParaRPr>
                </a:p>
              </p:txBody>
            </p:sp>
            <p:sp>
              <p:nvSpPr>
                <p:cNvPr id="177" name="Text 4">
                  <a:extLst>
                    <a:ext uri="{FF2B5EF4-FFF2-40B4-BE49-F238E27FC236}">
                      <a16:creationId xmlns:a16="http://schemas.microsoft.com/office/drawing/2014/main" id="{C9DA3E74-F163-41C6-9D48-B978B96DB181}"/>
                    </a:ext>
                  </a:extLst>
                </p:cNvPr>
                <p:cNvSpPr/>
                <p:nvPr/>
              </p:nvSpPr>
              <p:spPr>
                <a:xfrm>
                  <a:off x="5500439" y="5052956"/>
                  <a:ext cx="6730875" cy="880131"/>
                </a:xfrm>
                <a:prstGeom prst="rect">
                  <a:avLst/>
                </a:prstGeom>
                <a:noFill/>
                <a:ln/>
              </p:spPr>
              <p:txBody>
                <a:bodyPr wrap="square" rtlCol="0" anchor="t"/>
                <a:lstStyle/>
                <a:p>
                  <a:pPr marL="0" indent="0">
                    <a:lnSpc>
                      <a:spcPts val="2500"/>
                    </a:lnSpc>
                    <a:buNone/>
                  </a:pPr>
                  <a:r>
                    <a:rPr lang="en-US" dirty="0">
                      <a:solidFill>
                        <a:srgbClr val="E5E0DF"/>
                      </a:solidFill>
                      <a:latin typeface="Barlow" pitchFamily="34" charset="0"/>
                      <a:ea typeface="Barlow" pitchFamily="34" charset="-122"/>
                      <a:cs typeface="Barlow" pitchFamily="34" charset="-120"/>
                    </a:rPr>
                    <a:t>Мы специализируемся исключительно на музыкальных инструментах и оборудовании</a:t>
                  </a:r>
                  <a:endParaRPr lang="en-US" dirty="0"/>
                </a:p>
              </p:txBody>
            </p:sp>
            <p:pic>
              <p:nvPicPr>
                <p:cNvPr id="178" name="Рисунок 177">
                  <a:extLst>
                    <a:ext uri="{FF2B5EF4-FFF2-40B4-BE49-F238E27FC236}">
                      <a16:creationId xmlns:a16="http://schemas.microsoft.com/office/drawing/2014/main" id="{2C379486-E785-48AC-B7DD-8F9469C7D5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60938" y="4621166"/>
                  <a:ext cx="1008563" cy="97259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97" name="AutoShape 18" descr="Музыкальный магазин м. Люблино">
            <a:extLst>
              <a:ext uri="{FF2B5EF4-FFF2-40B4-BE49-F238E27FC236}">
                <a16:creationId xmlns:a16="http://schemas.microsoft.com/office/drawing/2014/main" id="{2B05FE64-FCE9-4CA1-AC1A-AAAF0A3A18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11862" y="3943109"/>
            <a:ext cx="36171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BY"/>
          </a:p>
        </p:txBody>
      </p:sp>
      <p:pic>
        <p:nvPicPr>
          <p:cNvPr id="221" name="Image 1" descr="preencoded.png">
            <a:extLst>
              <a:ext uri="{FF2B5EF4-FFF2-40B4-BE49-F238E27FC236}">
                <a16:creationId xmlns:a16="http://schemas.microsoft.com/office/drawing/2014/main" id="{CC882C93-8A97-40D7-8CDC-587EF39155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3657600" cy="82643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 0" descr="preencoded.png">
            <a:extLst>
              <a:ext uri="{FF2B5EF4-FFF2-40B4-BE49-F238E27FC236}">
                <a16:creationId xmlns:a16="http://schemas.microsoft.com/office/drawing/2014/main" id="{90B0F331-F392-452C-8C35-58D18C33B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616950" y="7188346"/>
            <a:ext cx="813363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3" name="Shape 0"/>
          <p:cNvSpPr/>
          <p:nvPr/>
        </p:nvSpPr>
        <p:spPr>
          <a:xfrm>
            <a:off x="-27700" y="0"/>
            <a:ext cx="14641975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ru-BY" dirty="0"/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6DC399F1-0B33-4E7F-B1F4-E733E67C635A}"/>
              </a:ext>
            </a:extLst>
          </p:cNvPr>
          <p:cNvGrpSpPr/>
          <p:nvPr/>
        </p:nvGrpSpPr>
        <p:grpSpPr>
          <a:xfrm>
            <a:off x="4670524" y="1070449"/>
            <a:ext cx="9429060" cy="5447195"/>
            <a:chOff x="4861057" y="1412552"/>
            <a:chExt cx="9429060" cy="5447195"/>
          </a:xfrm>
        </p:grpSpPr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FEEDB21E-714B-40CA-A10A-8949EB8FE9D3}"/>
                </a:ext>
              </a:extLst>
            </p:cNvPr>
            <p:cNvGrpSpPr/>
            <p:nvPr/>
          </p:nvGrpSpPr>
          <p:grpSpPr>
            <a:xfrm>
              <a:off x="4861057" y="1412552"/>
              <a:ext cx="9429060" cy="5447195"/>
              <a:chOff x="4918440" y="858154"/>
              <a:chExt cx="9429060" cy="5447195"/>
            </a:xfrm>
          </p:grpSpPr>
          <p:sp>
            <p:nvSpPr>
              <p:cNvPr id="57" name="Text 1">
                <a:extLst>
                  <a:ext uri="{FF2B5EF4-FFF2-40B4-BE49-F238E27FC236}">
                    <a16:creationId xmlns:a16="http://schemas.microsoft.com/office/drawing/2014/main" id="{5F1D048B-FA52-4E92-9B33-10B2C74B4C76}"/>
                  </a:ext>
                </a:extLst>
              </p:cNvPr>
              <p:cNvSpPr/>
              <p:nvPr/>
            </p:nvSpPr>
            <p:spPr>
              <a:xfrm>
                <a:off x="4918440" y="858154"/>
                <a:ext cx="5554980" cy="694373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5468"/>
                  </a:lnSpc>
                  <a:buNone/>
                </a:pPr>
                <a:r>
                  <a:rPr lang="en-US" sz="5400" b="1" dirty="0">
                    <a:solidFill>
                      <a:srgbClr val="FFFFF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Ассортимент </a:t>
                </a:r>
                <a:endParaRPr lang="ru-RU" sz="5400" b="1" dirty="0">
                  <a:solidFill>
                    <a:srgbClr val="FFFFF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endParaRPr>
              </a:p>
              <a:p>
                <a:pPr marL="0" indent="0">
                  <a:lnSpc>
                    <a:spcPts val="5468"/>
                  </a:lnSpc>
                  <a:buNone/>
                </a:pPr>
                <a:r>
                  <a:rPr lang="en-US" sz="5400" b="1" dirty="0">
                    <a:solidFill>
                      <a:srgbClr val="FFFFF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инструментов</a:t>
                </a:r>
                <a:endParaRPr lang="en-US" sz="5400" dirty="0"/>
              </a:p>
            </p:txBody>
          </p:sp>
          <p:grpSp>
            <p:nvGrpSpPr>
              <p:cNvPr id="58" name="Группа 57">
                <a:extLst>
                  <a:ext uri="{FF2B5EF4-FFF2-40B4-BE49-F238E27FC236}">
                    <a16:creationId xmlns:a16="http://schemas.microsoft.com/office/drawing/2014/main" id="{C3758594-F043-46B0-9CE1-A284B0E0CA70}"/>
                  </a:ext>
                </a:extLst>
              </p:cNvPr>
              <p:cNvGrpSpPr/>
              <p:nvPr/>
            </p:nvGrpSpPr>
            <p:grpSpPr>
              <a:xfrm>
                <a:off x="5048428" y="2685545"/>
                <a:ext cx="9299072" cy="3619804"/>
                <a:chOff x="5173117" y="2591886"/>
                <a:chExt cx="9299072" cy="3619804"/>
              </a:xfrm>
            </p:grpSpPr>
            <p:grpSp>
              <p:nvGrpSpPr>
                <p:cNvPr id="59" name="Группа 58">
                  <a:extLst>
                    <a:ext uri="{FF2B5EF4-FFF2-40B4-BE49-F238E27FC236}">
                      <a16:creationId xmlns:a16="http://schemas.microsoft.com/office/drawing/2014/main" id="{CA864C7B-B082-4AB2-A8AD-37C6E80E70EB}"/>
                    </a:ext>
                  </a:extLst>
                </p:cNvPr>
                <p:cNvGrpSpPr/>
                <p:nvPr/>
              </p:nvGrpSpPr>
              <p:grpSpPr>
                <a:xfrm>
                  <a:off x="9850076" y="2591886"/>
                  <a:ext cx="4622113" cy="1903561"/>
                  <a:chOff x="-574213" y="4960755"/>
                  <a:chExt cx="6489497" cy="1671494"/>
                </a:xfrm>
              </p:grpSpPr>
              <p:sp>
                <p:nvSpPr>
                  <p:cNvPr id="68" name="Shape 8">
                    <a:extLst>
                      <a:ext uri="{FF2B5EF4-FFF2-40B4-BE49-F238E27FC236}">
                        <a16:creationId xmlns:a16="http://schemas.microsoft.com/office/drawing/2014/main" id="{23D4C020-AC54-4A6E-A251-ECF100FCE1DA}"/>
                      </a:ext>
                    </a:extLst>
                  </p:cNvPr>
                  <p:cNvSpPr/>
                  <p:nvPr/>
                </p:nvSpPr>
                <p:spPr>
                  <a:xfrm>
                    <a:off x="-574213" y="4960755"/>
                    <a:ext cx="6050624" cy="1671494"/>
                  </a:xfrm>
                  <a:prstGeom prst="roundRect">
                    <a:avLst>
                      <a:gd name="adj" fmla="val 7719"/>
                    </a:avLst>
                  </a:prstGeom>
                  <a:solidFill>
                    <a:schemeClr val="tx1"/>
                  </a:solidFill>
                  <a:ln w="7620">
                    <a:solidFill>
                      <a:schemeClr val="bg1">
                        <a:lumMod val="65000"/>
                      </a:schemeClr>
                    </a:solidFill>
                    <a:prstDash val="solid"/>
                  </a:ln>
                </p:spPr>
              </p:sp>
              <p:sp>
                <p:nvSpPr>
                  <p:cNvPr id="69" name="Text 9">
                    <a:extLst>
                      <a:ext uri="{FF2B5EF4-FFF2-40B4-BE49-F238E27FC236}">
                        <a16:creationId xmlns:a16="http://schemas.microsoft.com/office/drawing/2014/main" id="{16631555-A9F4-47D5-B025-19137AA82FCC}"/>
                      </a:ext>
                    </a:extLst>
                  </p:cNvPr>
                  <p:cNvSpPr/>
                  <p:nvPr/>
                </p:nvSpPr>
                <p:spPr>
                  <a:xfrm>
                    <a:off x="1364301" y="5190545"/>
                    <a:ext cx="2777490" cy="347186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rtlCol="0" anchor="t"/>
                  <a:lstStyle/>
                  <a:p>
                    <a:pPr marL="0" indent="0">
                      <a:lnSpc>
                        <a:spcPts val="2734"/>
                      </a:lnSpc>
                      <a:buNone/>
                    </a:pPr>
                    <a:r>
                      <a:rPr lang="en-US" sz="2800" b="1" dirty="0">
                        <a:solidFill>
                          <a:srgbClr val="FFFFF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Клавишные</a:t>
                    </a:r>
                    <a:endParaRPr lang="en-US" sz="2800" dirty="0"/>
                  </a:p>
                </p:txBody>
              </p:sp>
              <p:sp>
                <p:nvSpPr>
                  <p:cNvPr id="70" name="Text 10">
                    <a:extLst>
                      <a:ext uri="{FF2B5EF4-FFF2-40B4-BE49-F238E27FC236}">
                        <a16:creationId xmlns:a16="http://schemas.microsoft.com/office/drawing/2014/main" id="{9900CFD4-4DF2-47FC-AB59-3840895EFDF6}"/>
                      </a:ext>
                    </a:extLst>
                  </p:cNvPr>
                  <p:cNvSpPr/>
                  <p:nvPr/>
                </p:nvSpPr>
                <p:spPr>
                  <a:xfrm>
                    <a:off x="1364298" y="5537732"/>
                    <a:ext cx="4550986" cy="746514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rtlCol="0" anchor="t"/>
                  <a:lstStyle/>
                  <a:p>
                    <a:pPr marL="0" indent="0">
                      <a:lnSpc>
                        <a:spcPts val="2500"/>
                      </a:lnSpc>
                      <a:buNone/>
                    </a:pPr>
                    <a:r>
                      <a:rPr lang="en-US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Пианино, синтезаторы, </a:t>
                    </a:r>
                    <a:endParaRPr lang="ru-RU" sz="1800" dirty="0">
                      <a:solidFill>
                        <a:srgbClr val="E5E0DF"/>
                      </a:solidFill>
                      <a:latin typeface="Barlow" pitchFamily="34" charset="0"/>
                      <a:ea typeface="Barlow" pitchFamily="34" charset="-122"/>
                      <a:cs typeface="Barlow" pitchFamily="34" charset="-120"/>
                    </a:endParaRPr>
                  </a:p>
                  <a:p>
                    <a:pPr marL="0" indent="0">
                      <a:lnSpc>
                        <a:spcPts val="2500"/>
                      </a:lnSpc>
                      <a:buNone/>
                    </a:pPr>
                    <a:r>
                      <a:rPr lang="en-US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цифровые фортепиано </a:t>
                    </a:r>
                    <a:endParaRPr lang="ru-RU" sz="1800" dirty="0">
                      <a:solidFill>
                        <a:srgbClr val="E5E0DF"/>
                      </a:solidFill>
                      <a:latin typeface="Barlow" pitchFamily="34" charset="0"/>
                      <a:ea typeface="Barlow" pitchFamily="34" charset="-122"/>
                      <a:cs typeface="Barlow" pitchFamily="34" charset="-120"/>
                    </a:endParaRPr>
                  </a:p>
                  <a:p>
                    <a:pPr marL="0" indent="0">
                      <a:lnSpc>
                        <a:spcPts val="2500"/>
                      </a:lnSpc>
                      <a:buNone/>
                    </a:pPr>
                    <a:r>
                      <a:rPr lang="en-US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и аккордеоны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60" name="Группа 59">
                  <a:extLst>
                    <a:ext uri="{FF2B5EF4-FFF2-40B4-BE49-F238E27FC236}">
                      <a16:creationId xmlns:a16="http://schemas.microsoft.com/office/drawing/2014/main" id="{DC2F4215-AEC8-4C4C-88E6-C1D1233223DC}"/>
                    </a:ext>
                  </a:extLst>
                </p:cNvPr>
                <p:cNvGrpSpPr/>
                <p:nvPr/>
              </p:nvGrpSpPr>
              <p:grpSpPr>
                <a:xfrm>
                  <a:off x="5173117" y="2603217"/>
                  <a:ext cx="4493418" cy="1898471"/>
                  <a:chOff x="5597485" y="2574177"/>
                  <a:chExt cx="4542115" cy="2215530"/>
                </a:xfrm>
                <a:solidFill>
                  <a:srgbClr val="000000"/>
                </a:solidFill>
              </p:grpSpPr>
              <p:sp>
                <p:nvSpPr>
                  <p:cNvPr id="65" name="Shape 5">
                    <a:extLst>
                      <a:ext uri="{FF2B5EF4-FFF2-40B4-BE49-F238E27FC236}">
                        <a16:creationId xmlns:a16="http://schemas.microsoft.com/office/drawing/2014/main" id="{3250E02A-AE08-4065-95BE-D17159F66CC1}"/>
                      </a:ext>
                    </a:extLst>
                  </p:cNvPr>
                  <p:cNvSpPr/>
                  <p:nvPr/>
                </p:nvSpPr>
                <p:spPr>
                  <a:xfrm>
                    <a:off x="5597485" y="2574177"/>
                    <a:ext cx="4542115" cy="2215530"/>
                  </a:xfrm>
                  <a:prstGeom prst="roundRect">
                    <a:avLst>
                      <a:gd name="adj" fmla="val 3691"/>
                    </a:avLst>
                  </a:prstGeom>
                  <a:grpFill/>
                  <a:ln w="7620">
                    <a:solidFill>
                      <a:schemeClr val="bg1">
                        <a:lumMod val="65000"/>
                      </a:schemeClr>
                    </a:solidFill>
                    <a:prstDash val="solid"/>
                  </a:ln>
                </p:spPr>
              </p:sp>
              <p:sp>
                <p:nvSpPr>
                  <p:cNvPr id="66" name="Text 6">
                    <a:extLst>
                      <a:ext uri="{FF2B5EF4-FFF2-40B4-BE49-F238E27FC236}">
                        <a16:creationId xmlns:a16="http://schemas.microsoft.com/office/drawing/2014/main" id="{321528B7-1FAE-430D-B70D-A6F6EABEEA99}"/>
                      </a:ext>
                    </a:extLst>
                  </p:cNvPr>
                  <p:cNvSpPr/>
                  <p:nvPr/>
                </p:nvSpPr>
                <p:spPr>
                  <a:xfrm>
                    <a:off x="6911110" y="2806421"/>
                    <a:ext cx="2060569" cy="694373"/>
                  </a:xfrm>
                  <a:prstGeom prst="rect">
                    <a:avLst/>
                  </a:prstGeom>
                  <a:grpFill/>
                  <a:ln/>
                </p:spPr>
                <p:txBody>
                  <a:bodyPr wrap="square" rtlCol="0" anchor="t"/>
                  <a:lstStyle/>
                  <a:p>
                    <a:pPr marL="0" indent="0">
                      <a:lnSpc>
                        <a:spcPts val="2734"/>
                      </a:lnSpc>
                      <a:buNone/>
                    </a:pPr>
                    <a:r>
                      <a:rPr lang="ru-RU" sz="2800" b="1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Струнные</a:t>
                    </a:r>
                    <a:endParaRPr lang="en-US" sz="2800" dirty="0"/>
                  </a:p>
                </p:txBody>
              </p:sp>
              <p:sp>
                <p:nvSpPr>
                  <p:cNvPr id="67" name="Text 7">
                    <a:extLst>
                      <a:ext uri="{FF2B5EF4-FFF2-40B4-BE49-F238E27FC236}">
                        <a16:creationId xmlns:a16="http://schemas.microsoft.com/office/drawing/2014/main" id="{33D402CB-5460-4E36-821E-47A1C652C055}"/>
                      </a:ext>
                    </a:extLst>
                  </p:cNvPr>
                  <p:cNvSpPr/>
                  <p:nvPr/>
                </p:nvSpPr>
                <p:spPr>
                  <a:xfrm>
                    <a:off x="6930553" y="3300657"/>
                    <a:ext cx="3209046" cy="1066206"/>
                  </a:xfrm>
                  <a:prstGeom prst="rect">
                    <a:avLst/>
                  </a:prstGeom>
                  <a:grpFill/>
                  <a:ln/>
                </p:spPr>
                <p:txBody>
                  <a:bodyPr wrap="square" rtlCol="0" anchor="t"/>
                  <a:lstStyle/>
                  <a:p>
                    <a:pPr marL="0" indent="0">
                      <a:lnSpc>
                        <a:spcPts val="2500"/>
                      </a:lnSpc>
                      <a:buNone/>
                    </a:pPr>
                    <a:r>
                      <a:rPr lang="en-US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Гитары, скрипки, арфы, укулеле и другие струнные инструменты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61" name="Группа 60">
                  <a:extLst>
                    <a:ext uri="{FF2B5EF4-FFF2-40B4-BE49-F238E27FC236}">
                      <a16:creationId xmlns:a16="http://schemas.microsoft.com/office/drawing/2014/main" id="{BB2EB22D-BF03-4336-9B08-116F44F49AA6}"/>
                    </a:ext>
                  </a:extLst>
                </p:cNvPr>
                <p:cNvGrpSpPr/>
                <p:nvPr/>
              </p:nvGrpSpPr>
              <p:grpSpPr>
                <a:xfrm>
                  <a:off x="5173117" y="4684183"/>
                  <a:ext cx="8991960" cy="1527507"/>
                  <a:chOff x="4034318" y="4405580"/>
                  <a:chExt cx="9975666" cy="1527507"/>
                </a:xfrm>
              </p:grpSpPr>
              <p:sp>
                <p:nvSpPr>
                  <p:cNvPr id="62" name="Shape 2">
                    <a:extLst>
                      <a:ext uri="{FF2B5EF4-FFF2-40B4-BE49-F238E27FC236}">
                        <a16:creationId xmlns:a16="http://schemas.microsoft.com/office/drawing/2014/main" id="{A827191B-6FD9-432C-AFFA-0C8CC0E46D51}"/>
                      </a:ext>
                    </a:extLst>
                  </p:cNvPr>
                  <p:cNvSpPr/>
                  <p:nvPr/>
                </p:nvSpPr>
                <p:spPr>
                  <a:xfrm>
                    <a:off x="4034318" y="4405580"/>
                    <a:ext cx="9975666" cy="1527507"/>
                  </a:xfrm>
                  <a:prstGeom prst="roundRect">
                    <a:avLst>
                      <a:gd name="adj" fmla="val 3691"/>
                    </a:avLst>
                  </a:prstGeom>
                  <a:solidFill>
                    <a:srgbClr val="000000"/>
                  </a:solidFill>
                  <a:ln w="7620">
                    <a:solidFill>
                      <a:schemeClr val="bg1">
                        <a:lumMod val="65000"/>
                      </a:schemeClr>
                    </a:solidFill>
                    <a:prstDash val="solid"/>
                  </a:ln>
                </p:spPr>
                <p:txBody>
                  <a:bodyPr/>
                  <a:lstStyle/>
                  <a:p>
                    <a:endParaRPr lang="ru-BY" dirty="0">
                      <a:solidFill>
                        <a:srgbClr val="790709"/>
                      </a:solidFill>
                    </a:endParaRPr>
                  </a:p>
                </p:txBody>
              </p:sp>
              <p:sp>
                <p:nvSpPr>
                  <p:cNvPr id="63" name="Text 3">
                    <a:extLst>
                      <a:ext uri="{FF2B5EF4-FFF2-40B4-BE49-F238E27FC236}">
                        <a16:creationId xmlns:a16="http://schemas.microsoft.com/office/drawing/2014/main" id="{B0457B50-AE98-40AF-A1A0-3C6C4D7122F4}"/>
                      </a:ext>
                    </a:extLst>
                  </p:cNvPr>
                  <p:cNvSpPr/>
                  <p:nvPr/>
                </p:nvSpPr>
                <p:spPr>
                  <a:xfrm>
                    <a:off x="5500439" y="4621165"/>
                    <a:ext cx="6730875" cy="551155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rtlCol="0" anchor="t"/>
                  <a:lstStyle/>
                  <a:p>
                    <a:pPr marL="0" indent="0">
                      <a:lnSpc>
                        <a:spcPts val="2734"/>
                      </a:lnSpc>
                      <a:buNone/>
                    </a:pPr>
                    <a:r>
                      <a:rPr lang="ru-RU" sz="3200" b="1" dirty="0">
                        <a:solidFill>
                          <a:srgbClr val="E5E0DF"/>
                        </a:solidFill>
                      </a:rPr>
                      <a:t>Духовые и ударные</a:t>
                    </a:r>
                    <a:endParaRPr lang="en-US" sz="3200" dirty="0">
                      <a:latin typeface="Barlow" panose="00000500000000000000" pitchFamily="2" charset="0"/>
                    </a:endParaRPr>
                  </a:p>
                </p:txBody>
              </p:sp>
              <p:sp>
                <p:nvSpPr>
                  <p:cNvPr id="64" name="Text 4">
                    <a:extLst>
                      <a:ext uri="{FF2B5EF4-FFF2-40B4-BE49-F238E27FC236}">
                        <a16:creationId xmlns:a16="http://schemas.microsoft.com/office/drawing/2014/main" id="{23D280DF-82AA-47BC-8DBF-27AD41E44FEE}"/>
                      </a:ext>
                    </a:extLst>
                  </p:cNvPr>
                  <p:cNvSpPr/>
                  <p:nvPr/>
                </p:nvSpPr>
                <p:spPr>
                  <a:xfrm>
                    <a:off x="5500439" y="5052956"/>
                    <a:ext cx="6730875" cy="880131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rtlCol="0" anchor="t"/>
                  <a:lstStyle/>
                  <a:p>
                    <a:pPr marL="0" indent="0">
                      <a:lnSpc>
                        <a:spcPts val="2500"/>
                      </a:lnSpc>
                      <a:buNone/>
                    </a:pPr>
                    <a:r>
                      <a:rPr lang="en-US" sz="18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Саксофоны</a:t>
                    </a:r>
                    <a:r>
                      <a:rPr lang="en-US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, </a:t>
                    </a:r>
                    <a:r>
                      <a:rPr lang="en-US" sz="18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трубы</a:t>
                    </a:r>
                    <a:r>
                      <a:rPr lang="en-US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, б</a:t>
                    </a:r>
                    <a:r>
                      <a:rPr lang="ru-RU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ар</a:t>
                    </a:r>
                    <a:r>
                      <a:rPr lang="en-US" sz="18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абаны</a:t>
                    </a:r>
                    <a:r>
                      <a:rPr lang="en-US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и </a:t>
                    </a:r>
                    <a:r>
                      <a:rPr lang="en-US" sz="18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множество</a:t>
                    </a:r>
                    <a:r>
                      <a:rPr lang="en-US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</a:t>
                    </a:r>
                    <a:r>
                      <a:rPr lang="en-US" sz="18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других</a:t>
                    </a:r>
                    <a:r>
                      <a:rPr lang="en-US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</a:t>
                    </a:r>
                    <a:r>
                      <a:rPr lang="en-US" sz="18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духовых</a:t>
                    </a:r>
                    <a:r>
                      <a:rPr lang="en-US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и </a:t>
                    </a:r>
                    <a:r>
                      <a:rPr lang="en-US" sz="18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ударных</a:t>
                    </a:r>
                    <a:r>
                      <a:rPr lang="en-US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инструментов</a:t>
                    </a:r>
                    <a:endParaRPr lang="en-US" sz="1800" dirty="0"/>
                  </a:p>
                </p:txBody>
              </p:sp>
            </p:grpSp>
          </p:grpSp>
        </p:grpSp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D5CE1C55-A84C-426D-B778-850B8B085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6683" y="3594859"/>
              <a:ext cx="1066679" cy="1066679"/>
            </a:xfrm>
            <a:prstGeom prst="rect">
              <a:avLst/>
            </a:prstGeom>
          </p:spPr>
        </p:pic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6343EA17-85C1-46B1-955E-018668721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08599" y="3731426"/>
              <a:ext cx="856558" cy="856558"/>
            </a:xfrm>
            <a:prstGeom prst="rect">
              <a:avLst/>
            </a:prstGeom>
          </p:spPr>
        </p:pic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14305D33-F4B7-4720-9F20-94CD4DDC8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18510" y="5658914"/>
              <a:ext cx="880131" cy="880131"/>
            </a:xfrm>
            <a:prstGeom prst="rect">
              <a:avLst/>
            </a:prstGeom>
          </p:spPr>
        </p:pic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2973DC68-8E9D-4DA4-ABC6-8D1D08A4F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2" r="28579"/>
          <a:stretch/>
        </p:blipFill>
        <p:spPr bwMode="auto">
          <a:xfrm>
            <a:off x="-25206" y="819398"/>
            <a:ext cx="4164945" cy="606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ru-BY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1575"/>
            <a:ext cx="3657600" cy="8229600"/>
          </a:xfrm>
          <a:prstGeom prst="rect">
            <a:avLst/>
          </a:prstGeom>
        </p:spPr>
      </p:pic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32A21DE7-4980-4F5F-8D5D-54E0CA4F6E94}"/>
              </a:ext>
            </a:extLst>
          </p:cNvPr>
          <p:cNvGrpSpPr/>
          <p:nvPr/>
        </p:nvGrpSpPr>
        <p:grpSpPr>
          <a:xfrm>
            <a:off x="4490622" y="1167765"/>
            <a:ext cx="10168453" cy="4992530"/>
            <a:chOff x="833022" y="1487805"/>
            <a:chExt cx="10168453" cy="4992530"/>
          </a:xfrm>
        </p:grpSpPr>
        <p:sp>
          <p:nvSpPr>
            <p:cNvPr id="5" name="Text 1"/>
            <p:cNvSpPr/>
            <p:nvPr/>
          </p:nvSpPr>
          <p:spPr>
            <a:xfrm>
              <a:off x="833199" y="1487805"/>
              <a:ext cx="5554980" cy="69437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5468"/>
                </a:lnSpc>
                <a:buNone/>
              </a:pPr>
              <a:r>
                <a:rPr lang="en-US" sz="5400" b="1" dirty="0">
                  <a:solidFill>
                    <a:srgbClr val="FFFFF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Услуги и сервис</a:t>
              </a:r>
              <a:endParaRPr lang="en-US" sz="5400" dirty="0"/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2BBEF2B9-2EF0-4C07-B297-1847BBDB06B7}"/>
                </a:ext>
              </a:extLst>
            </p:cNvPr>
            <p:cNvGrpSpPr/>
            <p:nvPr/>
          </p:nvGrpSpPr>
          <p:grpSpPr>
            <a:xfrm>
              <a:off x="833199" y="2515434"/>
              <a:ext cx="5375314" cy="2802137"/>
              <a:chOff x="833199" y="2515434"/>
              <a:chExt cx="5375314" cy="2802137"/>
            </a:xfrm>
          </p:grpSpPr>
          <p:sp>
            <p:nvSpPr>
              <p:cNvPr id="6" name="Shape 2"/>
              <p:cNvSpPr/>
              <p:nvPr/>
            </p:nvSpPr>
            <p:spPr>
              <a:xfrm>
                <a:off x="833199" y="2515434"/>
                <a:ext cx="4542115" cy="2422906"/>
              </a:xfrm>
              <a:prstGeom prst="roundRect">
                <a:avLst>
                  <a:gd name="adj" fmla="val 3691"/>
                </a:avLst>
              </a:prstGeom>
              <a:solidFill>
                <a:srgbClr val="000000"/>
              </a:solidFill>
              <a:ln w="7620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txBody>
              <a:bodyPr/>
              <a:lstStyle/>
              <a:p>
                <a:endParaRPr lang="ru-BY" dirty="0">
                  <a:solidFill>
                    <a:srgbClr val="790709"/>
                  </a:solidFill>
                </a:endParaRPr>
              </a:p>
            </p:txBody>
          </p:sp>
          <p:sp>
            <p:nvSpPr>
              <p:cNvPr id="7" name="Text 3"/>
              <p:cNvSpPr/>
              <p:nvPr/>
            </p:nvSpPr>
            <p:spPr>
              <a:xfrm>
                <a:off x="2125979" y="2745224"/>
                <a:ext cx="4082534" cy="694373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 marL="0" indent="0">
                  <a:lnSpc>
                    <a:spcPts val="2734"/>
                  </a:lnSpc>
                  <a:buNone/>
                </a:pPr>
                <a:r>
                  <a:rPr lang="en-US" sz="2800" b="1" dirty="0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Ремонт и </a:t>
                </a:r>
                <a:endParaRPr lang="ru-RU" sz="2800" b="1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endParaRPr>
              </a:p>
              <a:p>
                <a:pPr marL="0" indent="0">
                  <a:lnSpc>
                    <a:spcPts val="2734"/>
                  </a:lnSpc>
                  <a:buNone/>
                </a:pPr>
                <a:r>
                  <a:rPr lang="en-US" sz="2800" b="1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техническая</a:t>
                </a:r>
                <a:r>
                  <a:rPr lang="en-US" sz="2800" b="1" dirty="0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 </a:t>
                </a:r>
                <a:r>
                  <a:rPr lang="en-US" sz="2800" b="1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поддержка</a:t>
                </a:r>
                <a:endParaRPr lang="en-US" sz="2800" dirty="0"/>
              </a:p>
            </p:txBody>
          </p:sp>
          <p:sp>
            <p:nvSpPr>
              <p:cNvPr id="8" name="Text 4"/>
              <p:cNvSpPr/>
              <p:nvPr/>
            </p:nvSpPr>
            <p:spPr>
              <a:xfrm>
                <a:off x="2110207" y="3895965"/>
                <a:ext cx="3265107" cy="1421606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 marL="0" indent="0">
                  <a:lnSpc>
                    <a:spcPts val="2799"/>
                  </a:lnSpc>
                  <a:buNone/>
                </a:pPr>
                <a:r>
                  <a:rPr lang="ru-RU" dirty="0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Быстрый </a:t>
                </a:r>
                <a:r>
                  <a:rPr lang="en-US" dirty="0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и </a:t>
                </a:r>
                <a:r>
                  <a:rPr lang="en-US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качественный</a:t>
                </a:r>
                <a:r>
                  <a:rPr lang="en-US" dirty="0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 </a:t>
                </a:r>
                <a:r>
                  <a:rPr lang="en-US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ремонт</a:t>
                </a:r>
                <a:r>
                  <a:rPr lang="en-US" dirty="0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 </a:t>
                </a:r>
                <a:r>
                  <a:rPr lang="en-US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ваших</a:t>
                </a:r>
                <a:r>
                  <a:rPr lang="en-US" dirty="0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 </a:t>
                </a:r>
                <a:r>
                  <a:rPr lang="en-US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инструментов</a:t>
                </a:r>
                <a:endParaRPr lang="en-US" dirty="0"/>
              </a:p>
            </p:txBody>
          </p:sp>
        </p:grpSp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CE8792CB-4EA2-4BED-B6E5-AB80807B4CE7}"/>
                </a:ext>
              </a:extLst>
            </p:cNvPr>
            <p:cNvGrpSpPr/>
            <p:nvPr/>
          </p:nvGrpSpPr>
          <p:grpSpPr>
            <a:xfrm>
              <a:off x="5597485" y="2515433"/>
              <a:ext cx="5403990" cy="2422907"/>
              <a:chOff x="5597485" y="2515433"/>
              <a:chExt cx="5403990" cy="2422907"/>
            </a:xfrm>
          </p:grpSpPr>
          <p:sp>
            <p:nvSpPr>
              <p:cNvPr id="9" name="Shape 5"/>
              <p:cNvSpPr/>
              <p:nvPr/>
            </p:nvSpPr>
            <p:spPr>
              <a:xfrm>
                <a:off x="5597485" y="2515433"/>
                <a:ext cx="4889178" cy="2422907"/>
              </a:xfrm>
              <a:prstGeom prst="roundRect">
                <a:avLst>
                  <a:gd name="adj" fmla="val 3691"/>
                </a:avLst>
              </a:prstGeom>
              <a:solidFill>
                <a:srgbClr val="000000"/>
              </a:solidFill>
              <a:ln w="7620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txBody>
              <a:bodyPr/>
              <a:lstStyle/>
              <a:p>
                <a:endParaRPr lang="ru-BY" dirty="0"/>
              </a:p>
            </p:txBody>
          </p:sp>
          <p:sp>
            <p:nvSpPr>
              <p:cNvPr id="10" name="Text 6"/>
              <p:cNvSpPr/>
              <p:nvPr/>
            </p:nvSpPr>
            <p:spPr>
              <a:xfrm>
                <a:off x="6918941" y="2745224"/>
                <a:ext cx="4082534" cy="694373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>
                  <a:lnSpc>
                    <a:spcPts val="2734"/>
                  </a:lnSpc>
                </a:pPr>
                <a:r>
                  <a:rPr lang="en-US" sz="2800" b="1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Гибкие</a:t>
                </a:r>
                <a:r>
                  <a:rPr lang="en-US" sz="2800" b="1" dirty="0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 </a:t>
                </a:r>
                <a:r>
                  <a:rPr lang="en-US" sz="2800" b="1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условия</a:t>
                </a:r>
                <a:endParaRPr lang="en-US" sz="2800" dirty="0"/>
              </a:p>
            </p:txBody>
          </p:sp>
          <p:sp>
            <p:nvSpPr>
              <p:cNvPr id="11" name="Text 7"/>
              <p:cNvSpPr/>
              <p:nvPr/>
            </p:nvSpPr>
            <p:spPr>
              <a:xfrm>
                <a:off x="6918941" y="3193783"/>
                <a:ext cx="3531697" cy="1066205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>
                  <a:lnSpc>
                    <a:spcPts val="2799"/>
                  </a:lnSpc>
                </a:pPr>
                <a:r>
                  <a:rPr lang="en-US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Гарантия</a:t>
                </a:r>
                <a:r>
                  <a:rPr lang="en-US" dirty="0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, </a:t>
                </a:r>
                <a:r>
                  <a:rPr lang="en-US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программы</a:t>
                </a:r>
                <a:r>
                  <a:rPr lang="en-US" dirty="0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 </a:t>
                </a:r>
                <a:r>
                  <a:rPr lang="en-US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обмена</a:t>
                </a:r>
                <a:r>
                  <a:rPr lang="en-US" dirty="0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 и </a:t>
                </a:r>
                <a:r>
                  <a:rPr lang="en-US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возврата</a:t>
                </a:r>
                <a:r>
                  <a:rPr lang="en-US" dirty="0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, </a:t>
                </a:r>
                <a:r>
                  <a:rPr lang="en-US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доступные</a:t>
                </a:r>
                <a:r>
                  <a:rPr lang="en-US" dirty="0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 </a:t>
                </a:r>
                <a:r>
                  <a:rPr lang="en-US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финансовые</a:t>
                </a:r>
                <a:r>
                  <a:rPr lang="en-US" dirty="0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 </a:t>
                </a:r>
                <a:r>
                  <a:rPr lang="en-US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условия</a:t>
                </a:r>
                <a:endParaRPr lang="en-US" dirty="0"/>
              </a:p>
              <a:p>
                <a:pPr marL="0" indent="0">
                  <a:lnSpc>
                    <a:spcPts val="2799"/>
                  </a:lnSpc>
                  <a:buNone/>
                </a:pPr>
                <a:endParaRPr lang="en-US" dirty="0"/>
              </a:p>
            </p:txBody>
          </p:sp>
        </p:grpSp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045249F9-BB8A-454F-9DD6-61A593D74572}"/>
                </a:ext>
              </a:extLst>
            </p:cNvPr>
            <p:cNvGrpSpPr/>
            <p:nvPr/>
          </p:nvGrpSpPr>
          <p:grpSpPr>
            <a:xfrm>
              <a:off x="833022" y="5184935"/>
              <a:ext cx="10117091" cy="1295400"/>
              <a:chOff x="833022" y="5184935"/>
              <a:chExt cx="10117091" cy="1295400"/>
            </a:xfrm>
          </p:grpSpPr>
          <p:sp>
            <p:nvSpPr>
              <p:cNvPr id="12" name="Shape 8"/>
              <p:cNvSpPr/>
              <p:nvPr/>
            </p:nvSpPr>
            <p:spPr>
              <a:xfrm>
                <a:off x="833022" y="5184935"/>
                <a:ext cx="9653641" cy="1295400"/>
              </a:xfrm>
              <a:prstGeom prst="roundRect">
                <a:avLst>
                  <a:gd name="adj" fmla="val 7719"/>
                </a:avLst>
              </a:prstGeom>
              <a:solidFill>
                <a:srgbClr val="000000"/>
              </a:solidFill>
              <a:ln w="7620">
                <a:solidFill>
                  <a:schemeClr val="bg1">
                    <a:lumMod val="65000"/>
                  </a:schemeClr>
                </a:solidFill>
                <a:prstDash val="solid"/>
              </a:ln>
            </p:spPr>
          </p:sp>
          <p:sp>
            <p:nvSpPr>
              <p:cNvPr id="13" name="Text 9"/>
              <p:cNvSpPr/>
              <p:nvPr/>
            </p:nvSpPr>
            <p:spPr>
              <a:xfrm>
                <a:off x="2125802" y="5414726"/>
                <a:ext cx="2777490" cy="347186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>
                  <a:lnSpc>
                    <a:spcPts val="2734"/>
                  </a:lnSpc>
                </a:pPr>
                <a:r>
                  <a:rPr lang="en-US" sz="2800" b="1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Профессиональные</a:t>
                </a:r>
                <a:r>
                  <a:rPr lang="en-US" sz="2800" b="1" dirty="0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 </a:t>
                </a:r>
                <a:r>
                  <a:rPr lang="en-US" sz="2800" b="1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консультации</a:t>
                </a:r>
                <a:endParaRPr lang="en-US" sz="2800" dirty="0"/>
              </a:p>
              <a:p>
                <a:pPr marL="0" indent="0">
                  <a:lnSpc>
                    <a:spcPts val="2734"/>
                  </a:lnSpc>
                  <a:buNone/>
                </a:pPr>
                <a:endParaRPr lang="en-US" sz="2800" dirty="0"/>
              </a:p>
            </p:txBody>
          </p:sp>
          <p:sp>
            <p:nvSpPr>
              <p:cNvPr id="14" name="Text 10"/>
              <p:cNvSpPr/>
              <p:nvPr/>
            </p:nvSpPr>
            <p:spPr>
              <a:xfrm>
                <a:off x="2103293" y="5817600"/>
                <a:ext cx="8846820" cy="355402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2799"/>
                  </a:lnSpc>
                  <a:buNone/>
                </a:pPr>
                <a:r>
                  <a:rPr lang="en-US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Получите</a:t>
                </a:r>
                <a:r>
                  <a:rPr lang="en-US" dirty="0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 </a:t>
                </a:r>
                <a:r>
                  <a:rPr lang="en-US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экспертные</a:t>
                </a:r>
                <a:r>
                  <a:rPr lang="en-US" dirty="0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 </a:t>
                </a:r>
                <a:r>
                  <a:rPr lang="en-US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советы</a:t>
                </a:r>
                <a:r>
                  <a:rPr lang="en-US" dirty="0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 о </a:t>
                </a:r>
                <a:r>
                  <a:rPr lang="en-US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выборе</a:t>
                </a:r>
                <a:r>
                  <a:rPr lang="en-US" dirty="0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, </a:t>
                </a:r>
                <a:r>
                  <a:rPr lang="en-US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технике</a:t>
                </a:r>
                <a:r>
                  <a:rPr lang="en-US" dirty="0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 </a:t>
                </a:r>
                <a:r>
                  <a:rPr lang="en-US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игры</a:t>
                </a:r>
                <a:r>
                  <a:rPr lang="en-US" dirty="0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 и </a:t>
                </a:r>
                <a:r>
                  <a:rPr lang="en-US" dirty="0" err="1">
                    <a:solidFill>
                      <a:srgbClr val="E5E0D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обслуживании</a:t>
                </a:r>
                <a:endParaRPr lang="en-US" dirty="0"/>
              </a:p>
            </p:txBody>
          </p:sp>
        </p:grpSp>
      </p:grp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9538E62-285C-4B4A-971C-45A638ECE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562" y="2442767"/>
            <a:ext cx="861951" cy="861951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D51DCFD1-9E1A-421D-A7B3-3D2EED987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400" y="5094686"/>
            <a:ext cx="804836" cy="804836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B29614AF-9B83-48A6-8E74-B4DF2C795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0643" y="2405256"/>
            <a:ext cx="899462" cy="8994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2C0A38C-F43C-4B26-A055-82FCE7FF9862}"/>
              </a:ext>
            </a:extLst>
          </p:cNvPr>
          <p:cNvGrpSpPr/>
          <p:nvPr/>
        </p:nvGrpSpPr>
        <p:grpSpPr>
          <a:xfrm>
            <a:off x="4720210" y="1610350"/>
            <a:ext cx="9429062" cy="4795625"/>
            <a:chOff x="3970886" y="1610350"/>
            <a:chExt cx="9429062" cy="4795625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45A0FE48-D69D-422F-87C0-DD738ABEC3BD}"/>
                </a:ext>
              </a:extLst>
            </p:cNvPr>
            <p:cNvGrpSpPr/>
            <p:nvPr/>
          </p:nvGrpSpPr>
          <p:grpSpPr>
            <a:xfrm>
              <a:off x="3970886" y="1610350"/>
              <a:ext cx="9429062" cy="4795625"/>
              <a:chOff x="4918440" y="1509724"/>
              <a:chExt cx="9429062" cy="4795625"/>
            </a:xfrm>
          </p:grpSpPr>
          <p:sp>
            <p:nvSpPr>
              <p:cNvPr id="20" name="Text 1">
                <a:extLst>
                  <a:ext uri="{FF2B5EF4-FFF2-40B4-BE49-F238E27FC236}">
                    <a16:creationId xmlns:a16="http://schemas.microsoft.com/office/drawing/2014/main" id="{2F8049EA-C63F-4686-B63E-6CAC6B54B5D8}"/>
                  </a:ext>
                </a:extLst>
              </p:cNvPr>
              <p:cNvSpPr/>
              <p:nvPr/>
            </p:nvSpPr>
            <p:spPr>
              <a:xfrm>
                <a:off x="4918440" y="1509724"/>
                <a:ext cx="5554980" cy="694373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5468"/>
                  </a:lnSpc>
                  <a:buNone/>
                </a:pPr>
                <a:r>
                  <a:rPr lang="en-US" sz="5400" b="1" dirty="0" err="1">
                    <a:solidFill>
                      <a:srgbClr val="FFFFF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Наши</a:t>
                </a:r>
                <a:r>
                  <a:rPr lang="en-US" sz="5400" b="1" dirty="0">
                    <a:solidFill>
                      <a:srgbClr val="FFFFF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 </a:t>
                </a:r>
                <a:r>
                  <a:rPr lang="en-US" sz="5400" b="1" dirty="0" err="1">
                    <a:solidFill>
                      <a:srgbClr val="FFFFFF"/>
                    </a:solidFill>
                    <a:latin typeface="Barlow" pitchFamily="34" charset="0"/>
                    <a:ea typeface="Barlow" pitchFamily="34" charset="-122"/>
                    <a:cs typeface="Barlow" pitchFamily="34" charset="-120"/>
                  </a:rPr>
                  <a:t>магазины</a:t>
                </a:r>
                <a:endParaRPr lang="en-US" sz="5400" dirty="0"/>
              </a:p>
            </p:txBody>
          </p:sp>
          <p:grpSp>
            <p:nvGrpSpPr>
              <p:cNvPr id="21" name="Группа 20">
                <a:extLst>
                  <a:ext uri="{FF2B5EF4-FFF2-40B4-BE49-F238E27FC236}">
                    <a16:creationId xmlns:a16="http://schemas.microsoft.com/office/drawing/2014/main" id="{38374F02-C698-48CF-A4A7-BE5B06418952}"/>
                  </a:ext>
                </a:extLst>
              </p:cNvPr>
              <p:cNvGrpSpPr/>
              <p:nvPr/>
            </p:nvGrpSpPr>
            <p:grpSpPr>
              <a:xfrm>
                <a:off x="5048428" y="2685545"/>
                <a:ext cx="9299074" cy="3619804"/>
                <a:chOff x="5173117" y="2591886"/>
                <a:chExt cx="9299074" cy="3619804"/>
              </a:xfrm>
            </p:grpSpPr>
            <p:grpSp>
              <p:nvGrpSpPr>
                <p:cNvPr id="22" name="Группа 21">
                  <a:extLst>
                    <a:ext uri="{FF2B5EF4-FFF2-40B4-BE49-F238E27FC236}">
                      <a16:creationId xmlns:a16="http://schemas.microsoft.com/office/drawing/2014/main" id="{C188E3D6-2B48-4F9D-974F-E5EB45F563BC}"/>
                    </a:ext>
                  </a:extLst>
                </p:cNvPr>
                <p:cNvGrpSpPr/>
                <p:nvPr/>
              </p:nvGrpSpPr>
              <p:grpSpPr>
                <a:xfrm>
                  <a:off x="9850075" y="2591886"/>
                  <a:ext cx="4622116" cy="1903561"/>
                  <a:chOff x="-574214" y="4960755"/>
                  <a:chExt cx="6489501" cy="1671494"/>
                </a:xfrm>
              </p:grpSpPr>
              <p:sp>
                <p:nvSpPr>
                  <p:cNvPr id="31" name="Shape 8">
                    <a:extLst>
                      <a:ext uri="{FF2B5EF4-FFF2-40B4-BE49-F238E27FC236}">
                        <a16:creationId xmlns:a16="http://schemas.microsoft.com/office/drawing/2014/main" id="{7E665467-1748-49DD-9FD6-0027D569F460}"/>
                      </a:ext>
                    </a:extLst>
                  </p:cNvPr>
                  <p:cNvSpPr/>
                  <p:nvPr/>
                </p:nvSpPr>
                <p:spPr>
                  <a:xfrm>
                    <a:off x="-574214" y="4960755"/>
                    <a:ext cx="6489500" cy="1671494"/>
                  </a:xfrm>
                  <a:prstGeom prst="roundRect">
                    <a:avLst>
                      <a:gd name="adj" fmla="val 7719"/>
                    </a:avLst>
                  </a:prstGeom>
                  <a:solidFill>
                    <a:schemeClr val="tx1"/>
                  </a:solidFill>
                  <a:ln w="7620">
                    <a:solidFill>
                      <a:schemeClr val="bg1">
                        <a:lumMod val="65000"/>
                      </a:schemeClr>
                    </a:solidFill>
                    <a:prstDash val="solid"/>
                  </a:ln>
                </p:spPr>
                <p:txBody>
                  <a:bodyPr/>
                  <a:lstStyle/>
                  <a:p>
                    <a:endParaRPr lang="ru-BY" dirty="0"/>
                  </a:p>
                </p:txBody>
              </p:sp>
              <p:sp>
                <p:nvSpPr>
                  <p:cNvPr id="32" name="Text 9">
                    <a:extLst>
                      <a:ext uri="{FF2B5EF4-FFF2-40B4-BE49-F238E27FC236}">
                        <a16:creationId xmlns:a16="http://schemas.microsoft.com/office/drawing/2014/main" id="{74B1E7FD-FFDE-4B61-B264-46CDB6D98164}"/>
                      </a:ext>
                    </a:extLst>
                  </p:cNvPr>
                  <p:cNvSpPr/>
                  <p:nvPr/>
                </p:nvSpPr>
                <p:spPr>
                  <a:xfrm>
                    <a:off x="1380456" y="5117296"/>
                    <a:ext cx="4369804" cy="347186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rtlCol="0" anchor="t"/>
                  <a:lstStyle/>
                  <a:p>
                    <a:pPr marL="0" indent="0" algn="l">
                      <a:lnSpc>
                        <a:spcPts val="2734"/>
                      </a:lnSpc>
                      <a:buNone/>
                    </a:pPr>
                    <a:r>
                      <a:rPr lang="ru-RU" sz="2800" b="1" dirty="0">
                        <a:solidFill>
                          <a:srgbClr val="FFFFF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Высокий уровень </a:t>
                    </a:r>
                  </a:p>
                  <a:p>
                    <a:pPr marL="0" indent="0" algn="l">
                      <a:lnSpc>
                        <a:spcPts val="2734"/>
                      </a:lnSpc>
                      <a:buNone/>
                    </a:pPr>
                    <a:r>
                      <a:rPr lang="ru-RU" sz="2800" b="1" dirty="0">
                        <a:solidFill>
                          <a:srgbClr val="FFFFF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обслуживания</a:t>
                    </a:r>
                    <a:endParaRPr lang="en-US" sz="2800" dirty="0"/>
                  </a:p>
                </p:txBody>
              </p:sp>
              <p:sp>
                <p:nvSpPr>
                  <p:cNvPr id="33" name="Text 10">
                    <a:extLst>
                      <a:ext uri="{FF2B5EF4-FFF2-40B4-BE49-F238E27FC236}">
                        <a16:creationId xmlns:a16="http://schemas.microsoft.com/office/drawing/2014/main" id="{AAD29359-2483-405F-89D2-CD5B4005A08B}"/>
                      </a:ext>
                    </a:extLst>
                  </p:cNvPr>
                  <p:cNvSpPr/>
                  <p:nvPr/>
                </p:nvSpPr>
                <p:spPr>
                  <a:xfrm>
                    <a:off x="1364301" y="5752738"/>
                    <a:ext cx="4550986" cy="746514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rtlCol="0" anchor="t"/>
                  <a:lstStyle/>
                  <a:p>
                    <a:pPr marL="0" indent="0" algn="l">
                      <a:lnSpc>
                        <a:spcPts val="2799"/>
                      </a:lnSpc>
                      <a:buNone/>
                    </a:pPr>
                    <a:r>
                      <a:rPr lang="ru-RU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Компетентный и </a:t>
                    </a:r>
                  </a:p>
                  <a:p>
                    <a:pPr marL="0" indent="0" algn="l">
                      <a:lnSpc>
                        <a:spcPts val="2799"/>
                      </a:lnSpc>
                      <a:buNone/>
                    </a:pPr>
                    <a:r>
                      <a:rPr lang="ru-RU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д</a:t>
                    </a:r>
                    <a:r>
                      <a:rPr lang="en-US" sz="18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ружелюбный</a:t>
                    </a:r>
                    <a:r>
                      <a:rPr lang="en-US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</a:t>
                    </a:r>
                    <a:r>
                      <a:rPr lang="en-US" sz="18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персонал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0B344E0A-3F19-4A57-85C6-F7ED0687267D}"/>
                    </a:ext>
                  </a:extLst>
                </p:cNvPr>
                <p:cNvGrpSpPr/>
                <p:nvPr/>
              </p:nvGrpSpPr>
              <p:grpSpPr>
                <a:xfrm>
                  <a:off x="5173117" y="2603217"/>
                  <a:ext cx="4493417" cy="1898471"/>
                  <a:chOff x="5597485" y="2574177"/>
                  <a:chExt cx="4542115" cy="2215530"/>
                </a:xfrm>
                <a:solidFill>
                  <a:srgbClr val="000000"/>
                </a:solidFill>
              </p:grpSpPr>
              <p:sp>
                <p:nvSpPr>
                  <p:cNvPr id="28" name="Shape 5">
                    <a:extLst>
                      <a:ext uri="{FF2B5EF4-FFF2-40B4-BE49-F238E27FC236}">
                        <a16:creationId xmlns:a16="http://schemas.microsoft.com/office/drawing/2014/main" id="{50337586-1838-46A1-B8E3-830EE04A1EDF}"/>
                      </a:ext>
                    </a:extLst>
                  </p:cNvPr>
                  <p:cNvSpPr/>
                  <p:nvPr/>
                </p:nvSpPr>
                <p:spPr>
                  <a:xfrm>
                    <a:off x="5597485" y="2574177"/>
                    <a:ext cx="4542115" cy="2215530"/>
                  </a:xfrm>
                  <a:prstGeom prst="roundRect">
                    <a:avLst>
                      <a:gd name="adj" fmla="val 3691"/>
                    </a:avLst>
                  </a:prstGeom>
                  <a:grpFill/>
                  <a:ln w="7620">
                    <a:solidFill>
                      <a:schemeClr val="bg1">
                        <a:lumMod val="65000"/>
                      </a:schemeClr>
                    </a:solidFill>
                    <a:prstDash val="solid"/>
                  </a:ln>
                </p:spPr>
              </p:sp>
              <p:sp>
                <p:nvSpPr>
                  <p:cNvPr id="29" name="Text 6">
                    <a:extLst>
                      <a:ext uri="{FF2B5EF4-FFF2-40B4-BE49-F238E27FC236}">
                        <a16:creationId xmlns:a16="http://schemas.microsoft.com/office/drawing/2014/main" id="{5A0EB1D4-BCD1-419E-85ED-F63F7FBB903A}"/>
                      </a:ext>
                    </a:extLst>
                  </p:cNvPr>
                  <p:cNvSpPr/>
                  <p:nvPr/>
                </p:nvSpPr>
                <p:spPr>
                  <a:xfrm>
                    <a:off x="6911110" y="2806421"/>
                    <a:ext cx="2807591" cy="800600"/>
                  </a:xfrm>
                  <a:prstGeom prst="rect">
                    <a:avLst/>
                  </a:prstGeom>
                  <a:grpFill/>
                  <a:ln/>
                </p:spPr>
                <p:txBody>
                  <a:bodyPr wrap="square" rtlCol="0" anchor="t"/>
                  <a:lstStyle/>
                  <a:p>
                    <a:pPr marL="0" indent="0" algn="l">
                      <a:lnSpc>
                        <a:spcPts val="2734"/>
                      </a:lnSpc>
                      <a:buNone/>
                    </a:pPr>
                    <a:r>
                      <a:rPr lang="ru-RU" sz="2800" b="1" dirty="0">
                        <a:solidFill>
                          <a:srgbClr val="FFFFFF"/>
                        </a:solidFill>
                      </a:rPr>
                      <a:t>Удобное расположение</a:t>
                    </a:r>
                    <a:endParaRPr lang="en-US" sz="2800" dirty="0"/>
                  </a:p>
                </p:txBody>
              </p:sp>
              <p:sp>
                <p:nvSpPr>
                  <p:cNvPr id="30" name="Text 7">
                    <a:extLst>
                      <a:ext uri="{FF2B5EF4-FFF2-40B4-BE49-F238E27FC236}">
                        <a16:creationId xmlns:a16="http://schemas.microsoft.com/office/drawing/2014/main" id="{2C4161A9-6125-41AC-8F9E-CA0E87B1BCE3}"/>
                      </a:ext>
                    </a:extLst>
                  </p:cNvPr>
                  <p:cNvSpPr/>
                  <p:nvPr/>
                </p:nvSpPr>
                <p:spPr>
                  <a:xfrm>
                    <a:off x="6911111" y="3666560"/>
                    <a:ext cx="3228489" cy="1066206"/>
                  </a:xfrm>
                  <a:prstGeom prst="rect">
                    <a:avLst/>
                  </a:prstGeom>
                  <a:grpFill/>
                  <a:ln/>
                </p:spPr>
                <p:txBody>
                  <a:bodyPr wrap="square" rtlCol="0" anchor="t"/>
                  <a:lstStyle/>
                  <a:p>
                    <a:pPr marL="0" indent="0" algn="l">
                      <a:lnSpc>
                        <a:spcPts val="2799"/>
                      </a:lnSpc>
                      <a:buNone/>
                    </a:pPr>
                    <a:r>
                      <a:rPr lang="ru-RU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Магазины расположены в городах по всей стране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24" name="Группа 23">
                  <a:extLst>
                    <a:ext uri="{FF2B5EF4-FFF2-40B4-BE49-F238E27FC236}">
                      <a16:creationId xmlns:a16="http://schemas.microsoft.com/office/drawing/2014/main" id="{56193E2A-9CB5-4E64-AC15-CEE671EC6610}"/>
                    </a:ext>
                  </a:extLst>
                </p:cNvPr>
                <p:cNvGrpSpPr/>
                <p:nvPr/>
              </p:nvGrpSpPr>
              <p:grpSpPr>
                <a:xfrm>
                  <a:off x="5173117" y="4684183"/>
                  <a:ext cx="9299074" cy="1527507"/>
                  <a:chOff x="4034318" y="4405580"/>
                  <a:chExt cx="10316378" cy="1527507"/>
                </a:xfrm>
              </p:grpSpPr>
              <p:sp>
                <p:nvSpPr>
                  <p:cNvPr id="25" name="Shape 2">
                    <a:extLst>
                      <a:ext uri="{FF2B5EF4-FFF2-40B4-BE49-F238E27FC236}">
                        <a16:creationId xmlns:a16="http://schemas.microsoft.com/office/drawing/2014/main" id="{C3D1F416-4B9D-4EF0-866F-99ADE7CFA4DD}"/>
                      </a:ext>
                    </a:extLst>
                  </p:cNvPr>
                  <p:cNvSpPr/>
                  <p:nvPr/>
                </p:nvSpPr>
                <p:spPr>
                  <a:xfrm>
                    <a:off x="4034318" y="4405580"/>
                    <a:ext cx="10316378" cy="1527507"/>
                  </a:xfrm>
                  <a:prstGeom prst="roundRect">
                    <a:avLst>
                      <a:gd name="adj" fmla="val 3691"/>
                    </a:avLst>
                  </a:prstGeom>
                  <a:solidFill>
                    <a:srgbClr val="000000"/>
                  </a:solidFill>
                  <a:ln w="7620">
                    <a:solidFill>
                      <a:schemeClr val="bg1">
                        <a:lumMod val="65000"/>
                      </a:schemeClr>
                    </a:solidFill>
                    <a:prstDash val="solid"/>
                  </a:ln>
                </p:spPr>
                <p:txBody>
                  <a:bodyPr/>
                  <a:lstStyle/>
                  <a:p>
                    <a:endParaRPr lang="ru-BY" dirty="0">
                      <a:solidFill>
                        <a:srgbClr val="790709"/>
                      </a:solidFill>
                    </a:endParaRPr>
                  </a:p>
                </p:txBody>
              </p:sp>
              <p:sp>
                <p:nvSpPr>
                  <p:cNvPr id="26" name="Text 3">
                    <a:extLst>
                      <a:ext uri="{FF2B5EF4-FFF2-40B4-BE49-F238E27FC236}">
                        <a16:creationId xmlns:a16="http://schemas.microsoft.com/office/drawing/2014/main" id="{164941A1-AB42-406C-9C3B-E28480C1CAA1}"/>
                      </a:ext>
                    </a:extLst>
                  </p:cNvPr>
                  <p:cNvSpPr/>
                  <p:nvPr/>
                </p:nvSpPr>
                <p:spPr>
                  <a:xfrm>
                    <a:off x="5500439" y="4621165"/>
                    <a:ext cx="6730875" cy="551155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rtlCol="0" anchor="t"/>
                  <a:lstStyle/>
                  <a:p>
                    <a:pPr marL="0" indent="0" algn="l">
                      <a:lnSpc>
                        <a:spcPts val="2734"/>
                      </a:lnSpc>
                      <a:buNone/>
                    </a:pPr>
                    <a:r>
                      <a:rPr lang="en-US" sz="3200" b="1" dirty="0" err="1">
                        <a:solidFill>
                          <a:srgbClr val="FFFFF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Онлайн</a:t>
                    </a:r>
                    <a:r>
                      <a:rPr lang="en-US" sz="3200" b="1" dirty="0">
                        <a:solidFill>
                          <a:srgbClr val="FFFFF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-</a:t>
                    </a:r>
                    <a:r>
                      <a:rPr lang="ru-RU" sz="3200" b="1" dirty="0">
                        <a:solidFill>
                          <a:srgbClr val="FFFFF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заказ</a:t>
                    </a:r>
                    <a:endParaRPr lang="en-US" sz="3200" dirty="0"/>
                  </a:p>
                </p:txBody>
              </p:sp>
              <p:sp>
                <p:nvSpPr>
                  <p:cNvPr id="27" name="Text 4">
                    <a:extLst>
                      <a:ext uri="{FF2B5EF4-FFF2-40B4-BE49-F238E27FC236}">
                        <a16:creationId xmlns:a16="http://schemas.microsoft.com/office/drawing/2014/main" id="{A95BBA22-FDCA-4B79-B706-7793DDFEE070}"/>
                      </a:ext>
                    </a:extLst>
                  </p:cNvPr>
                  <p:cNvSpPr/>
                  <p:nvPr/>
                </p:nvSpPr>
                <p:spPr>
                  <a:xfrm>
                    <a:off x="5500439" y="5052956"/>
                    <a:ext cx="6730875" cy="880131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rtlCol="0" anchor="t"/>
                  <a:lstStyle/>
                  <a:p>
                    <a:pPr marL="0" indent="0" algn="l">
                      <a:lnSpc>
                        <a:spcPts val="2799"/>
                      </a:lnSpc>
                      <a:buNone/>
                    </a:pPr>
                    <a:r>
                      <a:rPr lang="en-US" sz="18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Удобная</a:t>
                    </a:r>
                    <a:r>
                      <a:rPr lang="en-US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</a:t>
                    </a:r>
                    <a:r>
                      <a:rPr lang="en-US" sz="18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возможность</a:t>
                    </a:r>
                    <a:r>
                      <a:rPr lang="en-US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</a:t>
                    </a:r>
                    <a:r>
                      <a:rPr lang="en-US" sz="18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заказа</a:t>
                    </a:r>
                    <a:r>
                      <a:rPr lang="en-US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и </a:t>
                    </a:r>
                    <a:r>
                      <a:rPr lang="en-US" sz="18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доставки</a:t>
                    </a:r>
                    <a:r>
                      <a:rPr lang="en-US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в </a:t>
                    </a:r>
                    <a:r>
                      <a:rPr lang="en-US" sz="18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любую</a:t>
                    </a:r>
                    <a:r>
                      <a:rPr lang="en-US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</a:t>
                    </a:r>
                    <a:r>
                      <a:rPr lang="en-US" sz="1800" dirty="0" err="1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точку</a:t>
                    </a:r>
                    <a:r>
                      <a:rPr lang="en-US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 </a:t>
                    </a:r>
                    <a:r>
                      <a:rPr lang="ru-RU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страны, используя наш сайт </a:t>
                    </a:r>
                    <a:r>
                      <a:rPr lang="en-US" sz="1800" dirty="0">
                        <a:solidFill>
                          <a:srgbClr val="E5E0DF"/>
                        </a:solidFill>
                        <a:latin typeface="Barlow" pitchFamily="34" charset="0"/>
                        <a:ea typeface="Barlow" pitchFamily="34" charset="-122"/>
                        <a:cs typeface="Barlow" pitchFamily="34" charset="-120"/>
                      </a:rPr>
                      <a:t>musicbox.ru</a:t>
                    </a:r>
                    <a:endParaRPr lang="en-US" sz="1800" dirty="0"/>
                  </a:p>
                </p:txBody>
              </p:sp>
            </p:grpSp>
          </p:grpSp>
        </p:grpSp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126A51E0-3485-4602-BB7A-6CF02D19D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3250" y="3054843"/>
              <a:ext cx="913625" cy="913625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C263616F-6543-4F24-996A-84EF40B7C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87993" y="3210830"/>
              <a:ext cx="850159" cy="850159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7F9FD451-980D-476E-8A40-0292A3882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1583" y="5216622"/>
              <a:ext cx="751160" cy="751160"/>
            </a:xfrm>
            <a:prstGeom prst="rect">
              <a:avLst/>
            </a:prstGeom>
          </p:spPr>
        </p:pic>
      </p:grpSp>
      <p:pic>
        <p:nvPicPr>
          <p:cNvPr id="4104" name="Picture 8" descr="A guitarist stands out on stage, with a softly blurred background  amplifying. Vertical Mobile Wallpaper AI Generated 30467111 Stock Photo at  Vecteezy">
            <a:extLst>
              <a:ext uri="{FF2B5EF4-FFF2-40B4-BE49-F238E27FC236}">
                <a16:creationId xmlns:a16="http://schemas.microsoft.com/office/drawing/2014/main" id="{268490EA-9E38-4193-8F82-3DF10683C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2"/>
          <a:stretch/>
        </p:blipFill>
        <p:spPr bwMode="auto">
          <a:xfrm>
            <a:off x="-19472" y="13363"/>
            <a:ext cx="4361052" cy="821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D47C3B1-BD9A-4DD4-B17C-F43A31BB5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95"/>
            <a:ext cx="14630400" cy="8229600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AD1C3E38-5056-4363-B017-8C2338044038}"/>
              </a:ext>
            </a:extLst>
          </p:cNvPr>
          <p:cNvGrpSpPr/>
          <p:nvPr/>
        </p:nvGrpSpPr>
        <p:grpSpPr>
          <a:xfrm>
            <a:off x="9394" y="-26295"/>
            <a:ext cx="14630400" cy="8229600"/>
            <a:chOff x="0" y="0"/>
            <a:chExt cx="14630400" cy="8229600"/>
          </a:xfrm>
        </p:grpSpPr>
        <p:sp>
          <p:nvSpPr>
            <p:cNvPr id="3" name="Shape 0"/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  <a:solidFill>
              <a:srgbClr val="0C0C0C">
                <a:alpha val="75000"/>
              </a:srgbClr>
            </a:solidFill>
            <a:ln/>
          </p:spPr>
          <p:txBody>
            <a:bodyPr/>
            <a:lstStyle/>
            <a:p>
              <a:endParaRPr lang="ru-BY" dirty="0"/>
            </a:p>
          </p:txBody>
        </p:sp>
        <p:sp>
          <p:nvSpPr>
            <p:cNvPr id="5" name="Text 1"/>
            <p:cNvSpPr/>
            <p:nvPr/>
          </p:nvSpPr>
          <p:spPr>
            <a:xfrm>
              <a:off x="4978160" y="931971"/>
              <a:ext cx="5554980" cy="69437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5468"/>
                </a:lnSpc>
                <a:buNone/>
              </a:pPr>
              <a:r>
                <a:rPr lang="en-US" sz="5400" b="1" dirty="0">
                  <a:solidFill>
                    <a:schemeClr val="bg1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Акции и скидки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pic>
          <p:nvPicPr>
            <p:cNvPr id="6" name="Image 2" descr="preencoded.png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978160" y="1951146"/>
              <a:ext cx="1110972" cy="1777484"/>
            </a:xfrm>
            <a:prstGeom prst="rect">
              <a:avLst/>
            </a:prstGeom>
          </p:spPr>
        </p:pic>
        <p:sp>
          <p:nvSpPr>
            <p:cNvPr id="7" name="Text 2"/>
            <p:cNvSpPr/>
            <p:nvPr/>
          </p:nvSpPr>
          <p:spPr>
            <a:xfrm>
              <a:off x="6422389" y="2181770"/>
              <a:ext cx="3019901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34"/>
                </a:lnSpc>
                <a:buNone/>
              </a:pPr>
              <a:r>
                <a:rPr lang="en-US" sz="2800" b="1" dirty="0">
                  <a:solidFill>
                    <a:schemeClr val="bg1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Ежемесячные акции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 3"/>
            <p:cNvSpPr/>
            <p:nvPr/>
          </p:nvSpPr>
          <p:spPr>
            <a:xfrm>
              <a:off x="6422389" y="2662187"/>
              <a:ext cx="7862173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99"/>
                </a:lnSpc>
                <a:buNone/>
              </a:pPr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Специальные предложения на самые популярные инструменты.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9" name="Image 3" descr="preencoded.png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978160" y="3737083"/>
              <a:ext cx="1110972" cy="1777484"/>
            </a:xfrm>
            <a:prstGeom prst="rect">
              <a:avLst/>
            </a:prstGeom>
          </p:spPr>
        </p:pic>
        <p:sp>
          <p:nvSpPr>
            <p:cNvPr id="10" name="Text 4"/>
            <p:cNvSpPr/>
            <p:nvPr/>
          </p:nvSpPr>
          <p:spPr>
            <a:xfrm>
              <a:off x="6422389" y="3959254"/>
              <a:ext cx="4948714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34"/>
                </a:lnSpc>
                <a:buNone/>
              </a:pPr>
              <a:r>
                <a:rPr lang="en-US" sz="2800" b="1" dirty="0">
                  <a:solidFill>
                    <a:schemeClr val="bg1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Скидки для постоянных клиентов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 5"/>
            <p:cNvSpPr/>
            <p:nvPr/>
          </p:nvSpPr>
          <p:spPr>
            <a:xfrm>
              <a:off x="6422389" y="4439671"/>
              <a:ext cx="7862173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99"/>
                </a:lnSpc>
                <a:buNone/>
              </a:pPr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Уникальные предложения для наших постоянных покупателей.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2" name="Image 4" descr="preencoded.png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978160" y="5514567"/>
              <a:ext cx="1110972" cy="1777484"/>
            </a:xfrm>
            <a:prstGeom prst="rect">
              <a:avLst/>
            </a:prstGeom>
          </p:spPr>
        </p:pic>
        <p:sp>
          <p:nvSpPr>
            <p:cNvPr id="13" name="Text 6"/>
            <p:cNvSpPr/>
            <p:nvPr/>
          </p:nvSpPr>
          <p:spPr>
            <a:xfrm>
              <a:off x="6422389" y="5736738"/>
              <a:ext cx="3473053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34"/>
                </a:lnSpc>
                <a:buNone/>
              </a:pPr>
              <a:r>
                <a:rPr lang="en-US" sz="2800" b="1" dirty="0">
                  <a:solidFill>
                    <a:schemeClr val="bg1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Розыгрыши и конкурсы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 7"/>
            <p:cNvSpPr/>
            <p:nvPr/>
          </p:nvSpPr>
          <p:spPr>
            <a:xfrm>
              <a:off x="6422389" y="6217155"/>
              <a:ext cx="7862173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99"/>
                </a:lnSpc>
                <a:buNone/>
              </a:pPr>
              <a:r>
                <a:rPr lang="en-US" dirty="0">
                  <a:solidFill>
                    <a:srgbClr val="E5E0D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Участвуйте, чтобы выиграть бесплатные аксессуары и оборудование.</a:t>
              </a:r>
              <a:endParaRPr lang="en-US" dirty="0"/>
            </a:p>
          </p:txBody>
        </p:sp>
      </p:grp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D8C492D-75B4-47BC-ABDE-D8278973E4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87389" y="911254"/>
            <a:ext cx="6096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76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404467"/>
            <a:ext cx="791372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Контакты и обратная связь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3543181"/>
            <a:ext cx="9381649" cy="2281952"/>
          </a:xfrm>
          <a:prstGeom prst="roundRect">
            <a:avLst>
              <a:gd name="adj" fmla="val 43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631996" y="3550801"/>
            <a:ext cx="9365456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855238" y="3691652"/>
            <a:ext cx="267331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Телефон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5980509" y="3691652"/>
            <a:ext cx="26695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Почта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9101971" y="3691652"/>
            <a:ext cx="267331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Адрес</a:t>
            </a:r>
            <a:endParaRPr lang="en-US" sz="2800" dirty="0"/>
          </a:p>
        </p:txBody>
      </p:sp>
      <p:sp>
        <p:nvSpPr>
          <p:cNvPr id="10" name="Shape 7"/>
          <p:cNvSpPr/>
          <p:nvPr/>
        </p:nvSpPr>
        <p:spPr>
          <a:xfrm>
            <a:off x="2631996" y="4187904"/>
            <a:ext cx="9365456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2855238" y="4328755"/>
            <a:ext cx="267331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+375 (12) 234-56-78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5980509" y="4328755"/>
            <a:ext cx="26695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info@musicbox.ru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9101971" y="4328755"/>
            <a:ext cx="267331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г. </a:t>
            </a:r>
            <a:r>
              <a:rPr lang="ru-RU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Минск</a:t>
            </a: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ул. Профсоюзная, 89</a:t>
            </a:r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2631996" y="5180409"/>
            <a:ext cx="9365456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2855238" y="5321260"/>
            <a:ext cx="267331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Сайт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5980509" y="5321260"/>
            <a:ext cx="579477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www.musicbox.ru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286</Words>
  <Application>Microsoft Office PowerPoint</Application>
  <PresentationFormat>Произвольный</PresentationFormat>
  <Paragraphs>72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Barlow</vt:lpstr>
      <vt:lpstr>Barlow, sans-serif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Artyom P</cp:lastModifiedBy>
  <cp:revision>45</cp:revision>
  <dcterms:created xsi:type="dcterms:W3CDTF">2024-02-29T09:12:44Z</dcterms:created>
  <dcterms:modified xsi:type="dcterms:W3CDTF">2024-02-29T15:26:07Z</dcterms:modified>
</cp:coreProperties>
</file>